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81" r:id="rId3"/>
    <p:sldId id="257" r:id="rId4"/>
    <p:sldId id="258" r:id="rId5"/>
    <p:sldId id="282" r:id="rId6"/>
    <p:sldId id="283" r:id="rId7"/>
    <p:sldId id="284" r:id="rId8"/>
    <p:sldId id="259" r:id="rId9"/>
    <p:sldId id="260" r:id="rId10"/>
    <p:sldId id="261" r:id="rId11"/>
    <p:sldId id="285" r:id="rId12"/>
    <p:sldId id="262" r:id="rId13"/>
    <p:sldId id="263" r:id="rId14"/>
    <p:sldId id="264" r:id="rId15"/>
    <p:sldId id="265" r:id="rId16"/>
    <p:sldId id="266" r:id="rId17"/>
    <p:sldId id="267" r:id="rId18"/>
    <p:sldId id="277" r:id="rId19"/>
    <p:sldId id="268" r:id="rId20"/>
    <p:sldId id="269" r:id="rId21"/>
    <p:sldId id="278" r:id="rId22"/>
    <p:sldId id="279" r:id="rId23"/>
    <p:sldId id="280" r:id="rId24"/>
    <p:sldId id="276" r:id="rId25"/>
    <p:sldId id="270" r:id="rId26"/>
    <p:sldId id="271" r:id="rId27"/>
    <p:sldId id="272" r:id="rId28"/>
    <p:sldId id="273" r:id="rId29"/>
    <p:sldId id="274" r:id="rId30"/>
    <p:sldId id="275" r:id="rId31"/>
    <p:sldId id="288" r:id="rId32"/>
    <p:sldId id="286" r:id="rId33"/>
    <p:sldId id="287" r:id="rId3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şlık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Asıl başlık stili için tıklatın</a:t>
            </a:r>
            <a:endParaRPr kumimoji="0" lang="en-US"/>
          </a:p>
        </p:txBody>
      </p:sp>
      <p:sp>
        <p:nvSpPr>
          <p:cNvPr id="17" name="Alt Başlık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Veri Yer Tutucusu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A288-D383-46CB-AB36-F6CB93A2DC11}" type="datetimeFigureOut">
              <a:rPr lang="tr-TR" smtClean="0"/>
              <a:pPr/>
              <a:t>06.10.2015</a:t>
            </a:fld>
            <a:endParaRPr lang="tr-TR"/>
          </a:p>
        </p:txBody>
      </p:sp>
      <p:sp>
        <p:nvSpPr>
          <p:cNvPr id="19" name="Altbilgi Yer Tutucusu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Slayt Numarası Yer Tutucus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F895-8C02-4750-B888-254F6208F71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Asıl metin stillerini düzenlemek için tıklatın</a:t>
            </a:r>
          </a:p>
          <a:p>
            <a:pPr lvl="1" eaLnBrk="1" latinLnBrk="0" hangingPunct="1"/>
            <a:r>
              <a:rPr lang="en-US" smtClean="0"/>
              <a:t>İkinci düzey</a:t>
            </a:r>
          </a:p>
          <a:p>
            <a:pPr lvl="2" eaLnBrk="1" latinLnBrk="0" hangingPunct="1"/>
            <a:r>
              <a:rPr lang="en-US" smtClean="0"/>
              <a:t>Üçüncü düzey</a:t>
            </a:r>
          </a:p>
          <a:p>
            <a:pPr lvl="3" eaLnBrk="1" latinLnBrk="0" hangingPunct="1"/>
            <a:r>
              <a:rPr lang="en-US" smtClean="0"/>
              <a:t>Dördüncü düzey</a:t>
            </a:r>
          </a:p>
          <a:p>
            <a:pPr lvl="4" eaLnBrk="1" latinLnBrk="0" hangingPunct="1"/>
            <a:r>
              <a:rPr lang="en-US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A288-D383-46CB-AB36-F6CB93A2DC11}" type="datetimeFigureOut">
              <a:rPr lang="tr-TR" smtClean="0"/>
              <a:pPr/>
              <a:t>06.10.2015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F895-8C02-4750-B888-254F6208F71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Asıl metin stillerini düzenlemek için tıklatın</a:t>
            </a:r>
          </a:p>
          <a:p>
            <a:pPr lvl="1" eaLnBrk="1" latinLnBrk="0" hangingPunct="1"/>
            <a:r>
              <a:rPr lang="en-US" smtClean="0"/>
              <a:t>İkinci düzey</a:t>
            </a:r>
          </a:p>
          <a:p>
            <a:pPr lvl="2" eaLnBrk="1" latinLnBrk="0" hangingPunct="1"/>
            <a:r>
              <a:rPr lang="en-US" smtClean="0"/>
              <a:t>Üçüncü düzey</a:t>
            </a:r>
          </a:p>
          <a:p>
            <a:pPr lvl="3" eaLnBrk="1" latinLnBrk="0" hangingPunct="1"/>
            <a:r>
              <a:rPr lang="en-US" smtClean="0"/>
              <a:t>Dördüncü düzey</a:t>
            </a:r>
          </a:p>
          <a:p>
            <a:pPr lvl="4" eaLnBrk="1" latinLnBrk="0" hangingPunct="1"/>
            <a:r>
              <a:rPr lang="en-US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A288-D383-46CB-AB36-F6CB93A2DC11}" type="datetimeFigureOut">
              <a:rPr lang="tr-TR" smtClean="0"/>
              <a:pPr/>
              <a:t>06.10.2015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F895-8C02-4750-B888-254F6208F71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Asıl metin stillerini düzenlemek için tıklatın</a:t>
            </a:r>
          </a:p>
          <a:p>
            <a:pPr lvl="1" eaLnBrk="1" latinLnBrk="0" hangingPunct="1"/>
            <a:r>
              <a:rPr lang="en-US" smtClean="0"/>
              <a:t>İkinci düzey</a:t>
            </a:r>
          </a:p>
          <a:p>
            <a:pPr lvl="2" eaLnBrk="1" latinLnBrk="0" hangingPunct="1"/>
            <a:r>
              <a:rPr lang="en-US" smtClean="0"/>
              <a:t>Üçüncü düzey</a:t>
            </a:r>
          </a:p>
          <a:p>
            <a:pPr lvl="3" eaLnBrk="1" latinLnBrk="0" hangingPunct="1"/>
            <a:r>
              <a:rPr lang="en-US" smtClean="0"/>
              <a:t>Dördüncü düzey</a:t>
            </a:r>
          </a:p>
          <a:p>
            <a:pPr lvl="4" eaLnBrk="1" latinLnBrk="0" hangingPunct="1"/>
            <a:r>
              <a:rPr lang="en-US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A288-D383-46CB-AB36-F6CB93A2DC11}" type="datetimeFigureOut">
              <a:rPr lang="tr-TR" smtClean="0"/>
              <a:pPr/>
              <a:t>06.10.2015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F895-8C02-4750-B888-254F6208F71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A288-D383-46CB-AB36-F6CB93A2DC11}" type="datetimeFigureOut">
              <a:rPr lang="tr-TR" smtClean="0"/>
              <a:pPr/>
              <a:t>06.10.2015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F895-8C02-4750-B888-254F6208F71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Asıl metin stillerini düzenlemek için tıklatın</a:t>
            </a:r>
          </a:p>
          <a:p>
            <a:pPr lvl="1" eaLnBrk="1" latinLnBrk="0" hangingPunct="1"/>
            <a:r>
              <a:rPr lang="en-US" smtClean="0"/>
              <a:t>İkinci düzey</a:t>
            </a:r>
          </a:p>
          <a:p>
            <a:pPr lvl="2" eaLnBrk="1" latinLnBrk="0" hangingPunct="1"/>
            <a:r>
              <a:rPr lang="en-US" smtClean="0"/>
              <a:t>Üçüncü düzey</a:t>
            </a:r>
          </a:p>
          <a:p>
            <a:pPr lvl="3" eaLnBrk="1" latinLnBrk="0" hangingPunct="1"/>
            <a:r>
              <a:rPr lang="en-US" smtClean="0"/>
              <a:t>Dördüncü düzey</a:t>
            </a:r>
          </a:p>
          <a:p>
            <a:pPr lvl="4" eaLnBrk="1" latinLnBrk="0" hangingPunct="1"/>
            <a:r>
              <a:rPr lang="en-US" smtClean="0"/>
              <a:t>Beşinci düzey</a:t>
            </a:r>
            <a:endParaRPr kumimoji="0"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Asıl metin stillerini düzenlemek için tıklatın</a:t>
            </a:r>
          </a:p>
          <a:p>
            <a:pPr lvl="1" eaLnBrk="1" latinLnBrk="0" hangingPunct="1"/>
            <a:r>
              <a:rPr lang="en-US" smtClean="0"/>
              <a:t>İkinci düzey</a:t>
            </a:r>
          </a:p>
          <a:p>
            <a:pPr lvl="2" eaLnBrk="1" latinLnBrk="0" hangingPunct="1"/>
            <a:r>
              <a:rPr lang="en-US" smtClean="0"/>
              <a:t>Üçüncü düzey</a:t>
            </a:r>
          </a:p>
          <a:p>
            <a:pPr lvl="3" eaLnBrk="1" latinLnBrk="0" hangingPunct="1"/>
            <a:r>
              <a:rPr lang="en-US" smtClean="0"/>
              <a:t>Dördüncü düzey</a:t>
            </a:r>
          </a:p>
          <a:p>
            <a:pPr lvl="4" eaLnBrk="1" latinLnBrk="0" hangingPunct="1"/>
            <a:r>
              <a:rPr lang="en-US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A288-D383-46CB-AB36-F6CB93A2DC11}" type="datetimeFigureOut">
              <a:rPr lang="tr-TR" smtClean="0"/>
              <a:pPr/>
              <a:t>06.10.2015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F895-8C02-4750-B888-254F6208F71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Asıl metin stillerini düzenlemek için tıklatın</a:t>
            </a:r>
          </a:p>
          <a:p>
            <a:pPr lvl="1" eaLnBrk="1" latinLnBrk="0" hangingPunct="1"/>
            <a:r>
              <a:rPr lang="en-US" smtClean="0"/>
              <a:t>İkinci düzey</a:t>
            </a:r>
          </a:p>
          <a:p>
            <a:pPr lvl="2" eaLnBrk="1" latinLnBrk="0" hangingPunct="1"/>
            <a:r>
              <a:rPr lang="en-US" smtClean="0"/>
              <a:t>Üçüncü düzey</a:t>
            </a:r>
          </a:p>
          <a:p>
            <a:pPr lvl="3" eaLnBrk="1" latinLnBrk="0" hangingPunct="1"/>
            <a:r>
              <a:rPr lang="en-US" smtClean="0"/>
              <a:t>Dördüncü düzey</a:t>
            </a:r>
          </a:p>
          <a:p>
            <a:pPr lvl="4" eaLnBrk="1" latinLnBrk="0" hangingPunct="1"/>
            <a:r>
              <a:rPr lang="en-US" smtClean="0"/>
              <a:t>Beşinci düzey</a:t>
            </a:r>
            <a:endParaRPr kumimoji="0" lang="en-US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Asıl metin stillerini düzenlemek için tıklatın</a:t>
            </a:r>
          </a:p>
          <a:p>
            <a:pPr lvl="1" eaLnBrk="1" latinLnBrk="0" hangingPunct="1"/>
            <a:r>
              <a:rPr lang="en-US" smtClean="0"/>
              <a:t>İkinci düzey</a:t>
            </a:r>
          </a:p>
          <a:p>
            <a:pPr lvl="2" eaLnBrk="1" latinLnBrk="0" hangingPunct="1"/>
            <a:r>
              <a:rPr lang="en-US" smtClean="0"/>
              <a:t>Üçüncü düzey</a:t>
            </a:r>
          </a:p>
          <a:p>
            <a:pPr lvl="3" eaLnBrk="1" latinLnBrk="0" hangingPunct="1"/>
            <a:r>
              <a:rPr lang="en-US" smtClean="0"/>
              <a:t>Dördüncü düzey</a:t>
            </a:r>
          </a:p>
          <a:p>
            <a:pPr lvl="4" eaLnBrk="1" latinLnBrk="0" hangingPunct="1"/>
            <a:r>
              <a:rPr lang="en-US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A288-D383-46CB-AB36-F6CB93A2DC11}" type="datetimeFigureOut">
              <a:rPr lang="tr-TR" smtClean="0"/>
              <a:pPr/>
              <a:t>06.10.2015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F895-8C02-4750-B888-254F6208F71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Asıl başlık stili için tıklatın</a:t>
            </a:r>
            <a:endParaRPr kumimoji="0"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A288-D383-46CB-AB36-F6CB93A2DC11}" type="datetimeFigureOut">
              <a:rPr lang="tr-TR" smtClean="0"/>
              <a:pPr/>
              <a:t>06.10.2015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F895-8C02-4750-B888-254F6208F71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A288-D383-46CB-AB36-F6CB93A2DC11}" type="datetimeFigureOut">
              <a:rPr lang="tr-TR" smtClean="0"/>
              <a:pPr/>
              <a:t>06.10.2015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F895-8C02-4750-B888-254F6208F71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Asıl metin stillerini düzenlemek için tıklatın</a:t>
            </a:r>
          </a:p>
          <a:p>
            <a:pPr lvl="1" eaLnBrk="1" latinLnBrk="0" hangingPunct="1"/>
            <a:r>
              <a:rPr lang="en-US" smtClean="0"/>
              <a:t>İkinci düzey</a:t>
            </a:r>
          </a:p>
          <a:p>
            <a:pPr lvl="2" eaLnBrk="1" latinLnBrk="0" hangingPunct="1"/>
            <a:r>
              <a:rPr lang="en-US" smtClean="0"/>
              <a:t>Üçüncü düzey</a:t>
            </a:r>
          </a:p>
          <a:p>
            <a:pPr lvl="3" eaLnBrk="1" latinLnBrk="0" hangingPunct="1"/>
            <a:r>
              <a:rPr lang="en-US" smtClean="0"/>
              <a:t>Dördüncü düzey</a:t>
            </a:r>
          </a:p>
          <a:p>
            <a:pPr lvl="4" eaLnBrk="1" latinLnBrk="0" hangingPunct="1"/>
            <a:r>
              <a:rPr lang="en-US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A288-D383-46CB-AB36-F6CB93A2DC11}" type="datetimeFigureOut">
              <a:rPr lang="tr-TR" smtClean="0"/>
              <a:pPr/>
              <a:t>06.10.2015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F895-8C02-4750-B888-254F6208F71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Asıl başlık stili için tıklatın</a:t>
            </a:r>
            <a:endParaRPr kumimoji="0"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A288-D383-46CB-AB36-F6CB93A2DC11}" type="datetimeFigureOut">
              <a:rPr lang="tr-TR" smtClean="0"/>
              <a:pPr/>
              <a:t>06.10.2015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B5BF895-8C02-4750-B888-254F6208F71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Başlık Yer Tutucus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Asıl başlık stili için tıklatın</a:t>
            </a:r>
            <a:endParaRPr kumimoji="0" lang="en-US"/>
          </a:p>
        </p:txBody>
      </p:sp>
      <p:sp>
        <p:nvSpPr>
          <p:cNvPr id="30" name="Metin Yer Tutucus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Asıl metin stillerini düzenlemek için tıklatın</a:t>
            </a:r>
          </a:p>
          <a:p>
            <a:pPr lvl="1" eaLnBrk="1" latinLnBrk="0" hangingPunct="1"/>
            <a:r>
              <a:rPr kumimoji="0" lang="en-US" smtClean="0"/>
              <a:t>İkinci düzey</a:t>
            </a:r>
          </a:p>
          <a:p>
            <a:pPr lvl="2" eaLnBrk="1" latinLnBrk="0" hangingPunct="1"/>
            <a:r>
              <a:rPr kumimoji="0" lang="en-US" smtClean="0"/>
              <a:t>Üçüncü düzey</a:t>
            </a:r>
          </a:p>
          <a:p>
            <a:pPr lvl="3" eaLnBrk="1" latinLnBrk="0" hangingPunct="1"/>
            <a:r>
              <a:rPr kumimoji="0" lang="en-US" smtClean="0"/>
              <a:t>Dördüncü düzey</a:t>
            </a:r>
          </a:p>
          <a:p>
            <a:pPr lvl="4" eaLnBrk="1" latinLnBrk="0" hangingPunct="1"/>
            <a:r>
              <a:rPr kumimoji="0" lang="en-US" smtClean="0"/>
              <a:t>Beşinci düzey</a:t>
            </a:r>
            <a:endParaRPr kumimoji="0" lang="en-US"/>
          </a:p>
        </p:txBody>
      </p:sp>
      <p:sp>
        <p:nvSpPr>
          <p:cNvPr id="10" name="Veri Yer Tutucus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D69A288-D383-46CB-AB36-F6CB93A2DC11}" type="datetimeFigureOut">
              <a:rPr lang="tr-TR" smtClean="0"/>
              <a:pPr/>
              <a:t>06.10.2015</a:t>
            </a:fld>
            <a:endParaRPr lang="tr-TR"/>
          </a:p>
        </p:txBody>
      </p:sp>
      <p:sp>
        <p:nvSpPr>
          <p:cNvPr id="22" name="Altbilgi Yer Tutucusu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Slayt Numarası Yer Tutucus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B5BF895-8C02-4750-B888-254F6208F715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google.com/url?q=https://www.thomasmore.org/&amp;sa=U&amp;ved=0CAwQFjAEahUKEwjxwJiCvq3IAhUP8IAKHUXsDy0&amp;client=internal-uds-cse&amp;usg=AFQjCNEJMhsixGb0wcI8YMSu7vYBX12m_g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Being" TargetMode="External"/><Relationship Id="rId3" Type="http://schemas.openxmlformats.org/officeDocument/2006/relationships/hyperlink" Target="https://en.wikipedia.org/wiki/Personality_type" TargetMode="External"/><Relationship Id="rId7" Type="http://schemas.openxmlformats.org/officeDocument/2006/relationships/hyperlink" Target="https://en.wikipedia.org/wiki/Enneagram_(geometry)" TargetMode="External"/><Relationship Id="rId12" Type="http://schemas.openxmlformats.org/officeDocument/2006/relationships/hyperlink" Target="https://en.wikipedia.org/wiki/Robert_Todd_Carroll" TargetMode="External"/><Relationship Id="rId2" Type="http://schemas.openxmlformats.org/officeDocument/2006/relationships/hyperlink" Target="https://en.wikipedia.org/wiki/Enneagram_of_Personality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George_Gurdjieff" TargetMode="External"/><Relationship Id="rId11" Type="http://schemas.openxmlformats.org/officeDocument/2006/relationships/hyperlink" Target="https://en.wikipedia.org/wiki/Pseudoscience" TargetMode="External"/><Relationship Id="rId5" Type="http://schemas.openxmlformats.org/officeDocument/2006/relationships/hyperlink" Target="https://en.wikipedia.org/wiki/Claudio_Naranjo" TargetMode="External"/><Relationship Id="rId10" Type="http://schemas.openxmlformats.org/officeDocument/2006/relationships/hyperlink" Target="https://en.wikipedia.org/wiki/Enlightenment_(spiritual)" TargetMode="External"/><Relationship Id="rId4" Type="http://schemas.openxmlformats.org/officeDocument/2006/relationships/hyperlink" Target="https://en.wikipedia.org/wiki/Oscar_Ichazo" TargetMode="External"/><Relationship Id="rId9" Type="http://schemas.openxmlformats.org/officeDocument/2006/relationships/hyperlink" Target="https://en.wikipedia.org/wiki/Essence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esmagazine.org/happiness/sustainable-happiness-6-ways-to-get-ther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4865712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THICK FACE BLACK HEART</a:t>
            </a:r>
            <a:br>
              <a:rPr lang="tr-TR" dirty="0" smtClean="0"/>
            </a:br>
            <a:r>
              <a:rPr lang="tr-TR" dirty="0" smtClean="0">
                <a:solidFill>
                  <a:schemeClr val="bg2">
                    <a:lumMod val="50000"/>
                  </a:schemeClr>
                </a:solidFill>
              </a:rPr>
              <a:t>“Kalın – Siyah” 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kuramı bağlamında</a:t>
            </a:r>
            <a:br>
              <a:rPr lang="tr-TR" dirty="0" smtClean="0"/>
            </a:br>
            <a:r>
              <a:rPr lang="tr-TR" dirty="0" smtClean="0"/>
              <a:t> “İŞ HAYATINDA SÜRDÜRÜLEBİLİR BAŞARI”</a:t>
            </a:r>
            <a:br>
              <a:rPr lang="tr-TR" dirty="0" smtClean="0"/>
            </a:br>
            <a:r>
              <a:rPr lang="tr-TR" dirty="0" smtClean="0"/>
              <a:t> eğitimi </a:t>
            </a:r>
            <a:endParaRPr lang="tr-TR" dirty="0"/>
          </a:p>
        </p:txBody>
      </p:sp>
      <p:sp>
        <p:nvSpPr>
          <p:cNvPr id="4" name="Başlık 1"/>
          <p:cNvSpPr txBox="1">
            <a:spLocks/>
          </p:cNvSpPr>
          <p:nvPr/>
        </p:nvSpPr>
        <p:spPr>
          <a:xfrm>
            <a:off x="467544" y="1412776"/>
            <a:ext cx="7851648" cy="4865712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tr-TR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tr-TR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tr-TR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tr-TR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tr-TR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tr-TR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tr-TR" sz="5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71600" y="692696"/>
            <a:ext cx="7848872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2400" dirty="0" smtClean="0">
              <a:solidFill>
                <a:srgbClr val="FFFF00"/>
              </a:solidFill>
            </a:endParaRPr>
          </a:p>
          <a:p>
            <a:r>
              <a:rPr lang="tr-TR" sz="2400" dirty="0" smtClean="0">
                <a:solidFill>
                  <a:srgbClr val="FFFF00"/>
                </a:solidFill>
              </a:rPr>
              <a:t>INTRODUCTION TO “SYSTEMS THINKING”</a:t>
            </a:r>
          </a:p>
          <a:p>
            <a:r>
              <a:rPr lang="tr-TR" sz="2400" dirty="0" smtClean="0"/>
              <a:t>“SİSTEM DÜŞÜNCESİ” KAVRAMLAŞMALARINA  GİRİŞ.</a:t>
            </a:r>
            <a:endParaRPr lang="tr-TR" sz="2400" dirty="0" smtClean="0">
              <a:solidFill>
                <a:srgbClr val="FFFF00"/>
              </a:solidFill>
            </a:endParaRPr>
          </a:p>
          <a:p>
            <a:endParaRPr lang="tr-TR" sz="2400" dirty="0" smtClean="0">
              <a:solidFill>
                <a:srgbClr val="FFFF00"/>
              </a:solidFill>
            </a:endParaRPr>
          </a:p>
          <a:p>
            <a:endParaRPr lang="tr-TR" sz="2400" dirty="0" smtClean="0"/>
          </a:p>
          <a:p>
            <a:r>
              <a:rPr lang="tr-TR" sz="2400" dirty="0" smtClean="0">
                <a:solidFill>
                  <a:srgbClr val="FFFF00"/>
                </a:solidFill>
              </a:rPr>
              <a:t>WHAT IS PHILOSOPHY ?</a:t>
            </a:r>
            <a:endParaRPr lang="tr-TR" sz="2400" dirty="0" smtClean="0"/>
          </a:p>
          <a:p>
            <a:r>
              <a:rPr lang="tr-TR" sz="2400" dirty="0" smtClean="0"/>
              <a:t>FELSEFE NEDİR?</a:t>
            </a:r>
          </a:p>
          <a:p>
            <a:endParaRPr lang="tr-TR" sz="2400" dirty="0" smtClean="0">
              <a:solidFill>
                <a:srgbClr val="FFFF00"/>
              </a:solidFill>
            </a:endParaRPr>
          </a:p>
          <a:p>
            <a:endParaRPr lang="tr-TR" sz="2400" dirty="0" smtClean="0">
              <a:solidFill>
                <a:srgbClr val="FFFF00"/>
              </a:solidFill>
            </a:endParaRPr>
          </a:p>
          <a:p>
            <a:endParaRPr lang="tr-TR" sz="2400" dirty="0" smtClean="0">
              <a:solidFill>
                <a:srgbClr val="FFFF00"/>
              </a:solidFill>
            </a:endParaRPr>
          </a:p>
          <a:p>
            <a:r>
              <a:rPr lang="tr-TR" sz="2400" dirty="0" smtClean="0">
                <a:solidFill>
                  <a:srgbClr val="FFFF00"/>
                </a:solidFill>
              </a:rPr>
              <a:t>“NEGOTIATIONS” THEORY</a:t>
            </a:r>
          </a:p>
          <a:p>
            <a:r>
              <a:rPr lang="tr-TR" sz="2400" dirty="0" smtClean="0"/>
              <a:t>MÜZAKERE KURAMI </a:t>
            </a:r>
          </a:p>
          <a:p>
            <a:endParaRPr lang="tr-TR" sz="2400" dirty="0" smtClean="0">
              <a:solidFill>
                <a:srgbClr val="FFFF00"/>
              </a:solidFill>
            </a:endParaRPr>
          </a:p>
          <a:p>
            <a:endParaRPr lang="tr-TR" dirty="0"/>
          </a:p>
          <a:p>
            <a:endParaRPr lang="tr-TR" dirty="0"/>
          </a:p>
        </p:txBody>
      </p:sp>
      <p:sp>
        <p:nvSpPr>
          <p:cNvPr id="5" name="Oval 4"/>
          <p:cNvSpPr/>
          <p:nvPr/>
        </p:nvSpPr>
        <p:spPr>
          <a:xfrm>
            <a:off x="323528" y="1124744"/>
            <a:ext cx="576064" cy="3383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Oval 7"/>
          <p:cNvSpPr/>
          <p:nvPr/>
        </p:nvSpPr>
        <p:spPr>
          <a:xfrm>
            <a:off x="323528" y="2492896"/>
            <a:ext cx="576064" cy="3383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Oval 9"/>
          <p:cNvSpPr/>
          <p:nvPr/>
        </p:nvSpPr>
        <p:spPr>
          <a:xfrm>
            <a:off x="323528" y="4365104"/>
            <a:ext cx="576064" cy="3383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5616" y="404664"/>
            <a:ext cx="7344816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2800" dirty="0" smtClean="0"/>
          </a:p>
          <a:p>
            <a:r>
              <a:rPr lang="tr-TR" sz="2800" dirty="0" smtClean="0">
                <a:solidFill>
                  <a:srgbClr val="FFFF00"/>
                </a:solidFill>
              </a:rPr>
              <a:t>WARRIOR PHILOSOPHY *** BEFORE NEGOTIATION AND AFTER NEGOTIATON </a:t>
            </a:r>
          </a:p>
          <a:p>
            <a:endParaRPr lang="tr-TR" sz="2800" dirty="0" smtClean="0">
              <a:solidFill>
                <a:srgbClr val="FFFF00"/>
              </a:solidFill>
            </a:endParaRPr>
          </a:p>
          <a:p>
            <a:r>
              <a:rPr lang="tr-TR" sz="2800" dirty="0" smtClean="0"/>
              <a:t>SAVAŞÇI FELSEFESİ MÜZAKEREDE VE SONRASINDA NASIL  BİR İŞLEV KAZANIR ?</a:t>
            </a:r>
          </a:p>
          <a:p>
            <a:pPr algn="ctr"/>
            <a:endParaRPr lang="tr-TR" sz="2800" dirty="0" smtClean="0"/>
          </a:p>
          <a:p>
            <a:endParaRPr lang="tr-TR" sz="2800" dirty="0" smtClean="0">
              <a:solidFill>
                <a:srgbClr val="FFFF00"/>
              </a:solidFill>
            </a:endParaRPr>
          </a:p>
          <a:p>
            <a:r>
              <a:rPr lang="tr-TR" sz="2800" dirty="0" smtClean="0">
                <a:solidFill>
                  <a:srgbClr val="FFFF00"/>
                </a:solidFill>
              </a:rPr>
              <a:t>“CONTRACTS”  THEORY</a:t>
            </a:r>
            <a:endParaRPr lang="tr-TR" sz="2800" dirty="0" smtClean="0"/>
          </a:p>
          <a:p>
            <a:pPr algn="ctr"/>
            <a:endParaRPr lang="tr-TR" sz="2800" dirty="0" smtClean="0"/>
          </a:p>
          <a:p>
            <a:r>
              <a:rPr lang="tr-TR" sz="2800" dirty="0" smtClean="0"/>
              <a:t>MUKAVELE KURAMI </a:t>
            </a:r>
          </a:p>
          <a:p>
            <a:endParaRPr lang="tr-TR" sz="2800" dirty="0" smtClean="0">
              <a:solidFill>
                <a:srgbClr val="FFFF00"/>
              </a:solidFill>
            </a:endParaRPr>
          </a:p>
          <a:p>
            <a:pPr algn="ctr"/>
            <a:endParaRPr lang="tr-TR" dirty="0" smtClean="0"/>
          </a:p>
        </p:txBody>
      </p:sp>
      <p:sp>
        <p:nvSpPr>
          <p:cNvPr id="3" name="Oval 2"/>
          <p:cNvSpPr/>
          <p:nvPr/>
        </p:nvSpPr>
        <p:spPr>
          <a:xfrm>
            <a:off x="467544" y="908720"/>
            <a:ext cx="576064" cy="3383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Oval 3"/>
          <p:cNvSpPr/>
          <p:nvPr/>
        </p:nvSpPr>
        <p:spPr>
          <a:xfrm>
            <a:off x="395536" y="3717032"/>
            <a:ext cx="576064" cy="3383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mtClean="0"/>
              <a:t>SOCRATES </a:t>
            </a:r>
            <a:r>
              <a:rPr lang="tr-TR" dirty="0" smtClean="0"/>
              <a:t>VS GALILEO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tr-TR" dirty="0" smtClean="0"/>
              <a:t>SOCRATES</a:t>
            </a: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tr-TR" dirty="0" smtClean="0"/>
              <a:t>GALILEO</a:t>
            </a:r>
            <a:endParaRPr lang="tr-TR" dirty="0"/>
          </a:p>
        </p:txBody>
      </p:sp>
      <p:pic>
        <p:nvPicPr>
          <p:cNvPr id="192514" name="Picture 2" descr="http://i.imgur.com/yAbDT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852936"/>
            <a:ext cx="4392488" cy="2470775"/>
          </a:xfrm>
          <a:prstGeom prst="rect">
            <a:avLst/>
          </a:prstGeom>
          <a:noFill/>
        </p:spPr>
      </p:pic>
      <p:pic>
        <p:nvPicPr>
          <p:cNvPr id="192516" name="Picture 4" descr="http://fc04.deviantart.net/fs70/i/2013/055/6/f/galileo_and_science_by_hanciong-d5w1l3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780928"/>
            <a:ext cx="4165497" cy="25643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38" name="Picture 2" descr="http://www.glavo.net/wp-content/uploads/2014/03/plato-quotes-friendship-246.jpg"/>
          <p:cNvPicPr>
            <a:picLocks noChangeAspect="1" noChangeArrowheads="1"/>
          </p:cNvPicPr>
          <p:nvPr/>
        </p:nvPicPr>
        <p:blipFill>
          <a:blip r:embed="rId2" cstate="print"/>
          <a:srcRect b="7879"/>
          <a:stretch>
            <a:fillRect/>
          </a:stretch>
        </p:blipFill>
        <p:spPr bwMode="auto">
          <a:xfrm>
            <a:off x="251520" y="3573016"/>
            <a:ext cx="3960440" cy="2736304"/>
          </a:xfrm>
          <a:prstGeom prst="rect">
            <a:avLst/>
          </a:prstGeom>
          <a:noFill/>
        </p:spPr>
      </p:pic>
      <p:pic>
        <p:nvPicPr>
          <p:cNvPr id="193540" name="Picture 4" descr="http://media-cache-ec0.pinimg.com/236x/67/35/17/673517370305a5dea94554cb44cc298d.jpg"/>
          <p:cNvPicPr>
            <a:picLocks noChangeAspect="1" noChangeArrowheads="1"/>
          </p:cNvPicPr>
          <p:nvPr/>
        </p:nvPicPr>
        <p:blipFill>
          <a:blip r:embed="rId3" cstate="print"/>
          <a:srcRect b="7744"/>
          <a:stretch>
            <a:fillRect/>
          </a:stretch>
        </p:blipFill>
        <p:spPr bwMode="auto">
          <a:xfrm>
            <a:off x="3635896" y="260648"/>
            <a:ext cx="2247900" cy="2592288"/>
          </a:xfrm>
          <a:prstGeom prst="rect">
            <a:avLst/>
          </a:prstGeom>
          <a:noFill/>
        </p:spPr>
      </p:pic>
      <p:pic>
        <p:nvPicPr>
          <p:cNvPr id="193542" name="Picture 6" descr="http://www.biografiasyvidas.com/monografia/aristoteles/fotos/aristoteles_bus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3501008"/>
            <a:ext cx="3238500" cy="3057526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1763688" y="2996952"/>
            <a:ext cx="938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/>
              <a:t>PLATO</a:t>
            </a:r>
            <a:endParaRPr lang="tr-TR" dirty="0"/>
          </a:p>
        </p:txBody>
      </p:sp>
      <p:sp>
        <p:nvSpPr>
          <p:cNvPr id="12" name="Rectangle 11"/>
          <p:cNvSpPr/>
          <p:nvPr/>
        </p:nvSpPr>
        <p:spPr>
          <a:xfrm>
            <a:off x="6156176" y="2852936"/>
            <a:ext cx="1715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/>
              <a:t>ARISTOTELES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>
                <a:solidFill>
                  <a:srgbClr val="FFFF00"/>
                </a:solidFill>
              </a:rPr>
              <a:t>WARRIOR PHILOSOPHY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SAVAŞÇI FELSEFESİ</a:t>
            </a:r>
            <a:endParaRPr lang="tr-TR" dirty="0"/>
          </a:p>
        </p:txBody>
      </p:sp>
      <p:pic>
        <p:nvPicPr>
          <p:cNvPr id="194562" name="Picture 2" descr="http://susannagalanis1.files.wordpress.com/2011/09/alexander-the-great-foundation-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708919"/>
            <a:ext cx="3888432" cy="3120467"/>
          </a:xfrm>
          <a:prstGeom prst="rect">
            <a:avLst/>
          </a:prstGeom>
          <a:noFill/>
        </p:spPr>
      </p:pic>
      <p:pic>
        <p:nvPicPr>
          <p:cNvPr id="194564" name="Picture 4" descr="https://encrypted-tbn3.gstatic.com/images?q=tbn:ANd9GcSt8lZ6weI34t6s-qaW9u3bKTeMfcjBpjGNahabgyRO47o0Gmpfy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708920"/>
            <a:ext cx="2880320" cy="31151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86" name="Picture 2" descr="https://encrypted-tbn1.gstatic.com/images?q=tbn:ANd9GcSmUdnSA070vEY99gLEotqq9T9YojCWBaLpG1f_9kNSCIWjGbFfZ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2924944"/>
            <a:ext cx="4562907" cy="2922859"/>
          </a:xfrm>
          <a:prstGeom prst="rect">
            <a:avLst/>
          </a:prstGeom>
          <a:noFill/>
        </p:spPr>
      </p:pic>
      <p:pic>
        <p:nvPicPr>
          <p:cNvPr id="195588" name="Picture 4" descr="https://encrypted-tbn0.gstatic.com/images?q=tbn:ANd9GcTmYsLqcyUhJP6vRdnvUyxNEdICE9sQrmw6gGDcpa3HjJdNkPLjE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924944"/>
            <a:ext cx="3321326" cy="2880320"/>
          </a:xfrm>
          <a:prstGeom prst="rect">
            <a:avLst/>
          </a:prstGeom>
          <a:noFill/>
        </p:spPr>
      </p:pic>
      <p:sp>
        <p:nvSpPr>
          <p:cNvPr id="10" name="Başlık 9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r-TR" sz="3200" dirty="0" smtClean="0"/>
              <a:t/>
            </a:r>
            <a:br>
              <a:rPr lang="tr-TR" sz="3200" dirty="0" smtClean="0"/>
            </a:br>
            <a:r>
              <a:rPr lang="tr-TR" sz="3200" dirty="0" smtClean="0"/>
              <a:t/>
            </a:r>
            <a:br>
              <a:rPr lang="tr-TR" sz="3200" dirty="0" smtClean="0"/>
            </a:br>
            <a:r>
              <a:rPr lang="tr-TR" sz="4900" dirty="0" smtClean="0">
                <a:solidFill>
                  <a:srgbClr val="FFFF00"/>
                </a:solidFill>
              </a:rPr>
              <a:t>ALL IS FARE IN LOVE AND WAR ???</a:t>
            </a:r>
            <a:r>
              <a:rPr lang="tr-TR" sz="3200" dirty="0" smtClean="0"/>
              <a:t/>
            </a:r>
            <a:br>
              <a:rPr lang="tr-TR" sz="3200" dirty="0" smtClean="0"/>
            </a:br>
            <a:r>
              <a:rPr lang="tr-TR" sz="3200" dirty="0" smtClean="0"/>
              <a:t>SAVAŞÇI FELSEFEDE BAŞARIYA GÖTÜREN HER YOL MÜBAH GÖRÜLEBİLİR Mİ ?</a:t>
            </a:r>
            <a:endParaRPr lang="tr-TR" sz="3200" dirty="0"/>
          </a:p>
        </p:txBody>
      </p:sp>
      <p:sp>
        <p:nvSpPr>
          <p:cNvPr id="11" name="Rectangle 10"/>
          <p:cNvSpPr/>
          <p:nvPr/>
        </p:nvSpPr>
        <p:spPr>
          <a:xfrm>
            <a:off x="611560" y="5949280"/>
            <a:ext cx="36963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000" b="1" dirty="0" smtClean="0"/>
              <a:t>MACHIAVELLI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28184" y="5949280"/>
            <a:ext cx="19696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4000" b="1" dirty="0" smtClean="0"/>
              <a:t>STALIN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536" y="134076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r-TR" sz="3600" dirty="0" smtClean="0"/>
              <a:t/>
            </a:r>
            <a:br>
              <a:rPr lang="tr-TR" sz="3600" dirty="0" smtClean="0"/>
            </a:br>
            <a:r>
              <a:rPr lang="tr-TR" sz="3100" dirty="0" smtClean="0">
                <a:solidFill>
                  <a:srgbClr val="FFFF00"/>
                </a:solidFill>
              </a:rPr>
              <a:t>ONE MISSING SIGNATURE *** </a:t>
            </a:r>
            <a:r>
              <a:rPr lang="en-US" sz="3100" dirty="0" smtClean="0">
                <a:solidFill>
                  <a:srgbClr val="FFFF00"/>
                </a:solidFill>
                <a:hlinkClick r:id="rId2"/>
              </a:rPr>
              <a:t>The Sword and Shield for People</a:t>
            </a:r>
            <a:r>
              <a:rPr lang="tr-TR" sz="3100" dirty="0" smtClean="0">
                <a:solidFill>
                  <a:srgbClr val="FFFF00"/>
                </a:solidFill>
                <a:hlinkClick r:id="rId2"/>
              </a:rPr>
              <a:t> ***</a:t>
            </a:r>
            <a:r>
              <a:rPr lang="en-US" sz="3100" dirty="0" smtClean="0">
                <a:solidFill>
                  <a:srgbClr val="FFFF00"/>
                </a:solidFill>
                <a:hlinkClick r:id="rId2"/>
              </a:rPr>
              <a:t> </a:t>
            </a:r>
            <a:r>
              <a:rPr lang="tr-TR" sz="3100" dirty="0" smtClean="0"/>
              <a:t/>
            </a:r>
            <a:br>
              <a:rPr lang="tr-TR" sz="3100" dirty="0" smtClean="0"/>
            </a:br>
            <a:r>
              <a:rPr lang="tr-TR" sz="3100" dirty="0" smtClean="0"/>
              <a:t>TEK BİR EKSİK İMZA BÜTÜN BİR SOSYAL MUKAVELEYİ GEÇERSİZ KILAR MI?</a:t>
            </a:r>
            <a:endParaRPr lang="tr-TR" sz="3100" dirty="0"/>
          </a:p>
        </p:txBody>
      </p:sp>
      <p:pic>
        <p:nvPicPr>
          <p:cNvPr id="196612" name="Picture 4" descr="https://encrypted-tbn3.gstatic.com/images?q=tbn:ANd9GcQ7XVxBYViAuBH-uispVBJDwOGhiMdvRhqV-OHqmh1CiXj6e-De8_57G4C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140968"/>
            <a:ext cx="3662156" cy="2592313"/>
          </a:xfrm>
          <a:prstGeom prst="rect">
            <a:avLst/>
          </a:prstGeom>
          <a:noFill/>
        </p:spPr>
      </p:pic>
      <p:pic>
        <p:nvPicPr>
          <p:cNvPr id="196614" name="Picture 6" descr="http://t1.gstatic.com/images?q=tbn:ANd9GcQWniLaN9d9hLN7yCm7FkwTaFRNfvd98IO9PWN1y2OVt4IdNrHjZ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2564904"/>
            <a:ext cx="2952328" cy="3672050"/>
          </a:xfrm>
          <a:prstGeom prst="rect">
            <a:avLst/>
          </a:prstGeom>
          <a:noFill/>
        </p:spPr>
      </p:pic>
      <p:sp>
        <p:nvSpPr>
          <p:cNvPr id="10" name="Başlık 1"/>
          <p:cNvSpPr txBox="1">
            <a:spLocks/>
          </p:cNvSpPr>
          <p:nvPr/>
        </p:nvSpPr>
        <p:spPr>
          <a:xfrm>
            <a:off x="467544" y="5715000"/>
            <a:ext cx="8229600" cy="1143000"/>
          </a:xfrm>
          <a:prstGeom prst="rect">
            <a:avLst/>
          </a:prstGeom>
        </p:spPr>
        <p:txBody>
          <a:bodyPr vert="horz" lIns="0" tIns="45720" rIns="0" bIns="0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Başlık 1"/>
          <p:cNvSpPr txBox="1">
            <a:spLocks/>
          </p:cNvSpPr>
          <p:nvPr/>
        </p:nvSpPr>
        <p:spPr>
          <a:xfrm>
            <a:off x="0" y="6021288"/>
            <a:ext cx="6228184" cy="648072"/>
          </a:xfrm>
          <a:prstGeom prst="rect">
            <a:avLst/>
          </a:prstGeom>
        </p:spPr>
        <p:txBody>
          <a:bodyPr vert="horz" lIns="0" tIns="45720" rIns="0" bIns="0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THOMAS</a:t>
            </a:r>
            <a:r>
              <a:rPr kumimoji="0" lang="tr-TR" sz="24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MORE “A MAN FOR ALL SEASONS”</a:t>
            </a: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WARRIOR PHILOSOPHY</a:t>
            </a:r>
            <a:endParaRPr lang="tr-TR" dirty="0"/>
          </a:p>
        </p:txBody>
      </p:sp>
      <p:pic>
        <p:nvPicPr>
          <p:cNvPr id="197634" name="Picture 2" descr="https://encrypted-tbn0.gstatic.com/images?q=tbn:ANd9GcTF_LYYMBu-CReA6ngwgwVsLcDfj-diWj0daEA8lcr4x6mogpZA"/>
          <p:cNvPicPr>
            <a:picLocks noChangeAspect="1" noChangeArrowheads="1"/>
          </p:cNvPicPr>
          <p:nvPr/>
        </p:nvPicPr>
        <p:blipFill>
          <a:blip r:embed="rId2" cstate="print"/>
          <a:srcRect b="5366"/>
          <a:stretch>
            <a:fillRect/>
          </a:stretch>
        </p:blipFill>
        <p:spPr bwMode="auto">
          <a:xfrm>
            <a:off x="5004048" y="2060848"/>
            <a:ext cx="2952328" cy="3744416"/>
          </a:xfrm>
          <a:prstGeom prst="rect">
            <a:avLst/>
          </a:prstGeom>
          <a:noFill/>
        </p:spPr>
      </p:pic>
      <p:pic>
        <p:nvPicPr>
          <p:cNvPr id="197636" name="Picture 4" descr="https://encrypted-tbn3.gstatic.com/images?q=tbn:ANd9GcSZzcv6L4Z5o-Ba_TTfIYrjzKLh4fnruSCuYTgcun_JZzZAS_8d"/>
          <p:cNvPicPr>
            <a:picLocks noChangeAspect="1" noChangeArrowheads="1"/>
          </p:cNvPicPr>
          <p:nvPr/>
        </p:nvPicPr>
        <p:blipFill>
          <a:blip r:embed="rId3" cstate="print"/>
          <a:srcRect b="6012"/>
          <a:stretch>
            <a:fillRect/>
          </a:stretch>
        </p:blipFill>
        <p:spPr bwMode="auto">
          <a:xfrm>
            <a:off x="971600" y="4653136"/>
            <a:ext cx="2590800" cy="1656184"/>
          </a:xfrm>
          <a:prstGeom prst="rect">
            <a:avLst/>
          </a:prstGeom>
          <a:noFill/>
        </p:spPr>
      </p:pic>
      <p:sp>
        <p:nvSpPr>
          <p:cNvPr id="197638" name="AutoShape 6" descr="data:image/jpeg;base64,/9j/4AAQSkZJRgABAQAAAQABAAD/2wCEAAkGBxMSEhUUExQVFhUXGRsaGRgYGBkfGhwaFx8cGhccHSAcHiggHBolHBcWITEhJSksLi4uFx8zODMsNygtLi0BCgoKDg0OGxAQGiwkICUsLCwsLCwsLCwsLCwsLDQsLCwsLCwsLCwsLCwsLC0sLCwsLCwsLCwsLCwsLCwsLCwsLP/AABEIAJYBUQMBEQACEQEDEQH/xAAcAAEAAgMBAQEAAAAAAAAAAAAABQYDBAcCAQj/xABHEAACAQMCAwQGBggFAwIHAAABAgMABBESIQUGMRNBUXEHImGBkaEUIzI0scEVQlJicoKy0TNzg5LwJFPhFtI1NmN0orPC/8QAGgEBAQADAQEAAAAAAAAAAAAAAAECBQYEA//EADURAAIBAwIDBQcEAgIDAAAAAAABAgMEEQUxEiFBM1FxgbETMjRhkaHBIlLR8CNCFHIVJOH/2gAMAwEAAhEDEQA/AOG0AoBQCgFAKAUAoBQCgLn6Lx9fIf3PzrWan2a8TdaIv80vAyc6cEjhnikDOzTSktqII6qdsAbet35qWVxKcJRaXJcjLU7SFKpGabbk+eSzc5cFSeIu7ODErFQpGCeu+QfCvDZ3Eqc+FJc8G01C0hWp8Um/0p7FM9GHB4bziUFvcKWik7TUAxH2Y3cbjfqoro0cczLxbiXDVM0ScNIcF0R/pUpwwyqtpK74ODjNQpVZ7d0OHVlPXDAg48d6AfRn9X1G9f7Ox9bu9Xx38KAy3vDZocdrFJHnprRlz5ZG9AfYuGTscLDKx06sBGJ0/tbDp7aA15omQlWUqw6gggj3GgEsLLjUpXIBGQRkHoRnqD40Bf8Ai1qG4Bw7s4gZWuJhlUy7YL4GwyevT2Ua2C6lEu7OSJtMqPG2M6XUqceOCOlAZF4ZOY+1EMpj66wjaMDr62MUBLcB5Ve6trq5DhVtlUkaSS5YkADu7jvR7Bb4F5ynJHYQ3pYYlkdBGFOoBM5Zj3bqdqMInfSvEijhuhVXNhCzaVAyzDJJx1Pto3mTHRFNl4VOqdo0Mqx/tlGC79NyMUBp0BO8wvbGG17C2lhcR4ldySJW29ZM93Xp4jwp1HQjbrhk0ShpIpEU9CyMAfIkb0Bhgt3fIRWYgZOkE4Hicd1AfIYWc4VSx64AJOB16UAhhZzhVLHwAJPyoDPZcNmmyYopJAOuhGbHngUBhS2cvoCMXyRpAOrI6jHXOxoDMOGTlDIIZdAzl9DaRjrk4wMUBqUAoBQCgFAKAUAoBQCgFAKAUAoBQCgJTgHHHtHZkCksMetnzr4XFvGskpHqtLuVtJyitzZ43zPLcmMuqDsyWGM9+Ou/srChaQo5w9z63WoTuOHiS5G9ec9zyIyFIwGBBxnv99fGGnU4yUk3yPRU1irOLi0uZu+hT/41af6v/wCmStgadmDmLmG2LXES8OgVyzgTB5S4Oo+sAWxmiKTfNMD8V4fw+7jXVcKwspgOpbP1LHwBHuy+KuMvxJ0LTwWaDN/NG6qvDbdLW3lKlxGfWEs6qMnUXLbju78VG+WSpc8FU4dxq0jtb6G54g12Jom7JGimJWdcmNwZB6pJO5HXbPSj2C3JL0kc2XVotjFbSdlrsomdlC6nzqABJGcDBxjvYmjf6mF7qMXOHBxxO44depgR3iBZyOiSQAmcn/TVj/Iackxuihc48a+mXcsw2TOmJe5Yk9WNR4eqB7yaiK+4ud5xeW35dsexYxu8847RThwoYllVhuuo6c4xsuOhNZPp/epF1PccsnEOXpnuNU09tcokEjZaQiUoDGCfWb7ZOPLwFR9AupMcoC+i4rCl5fIGf1WsldnAVkOIzGo7OMAYOO7HxqIyP4JxGaCx44IpZI0ilRYQjsBHqlkDaMH1cjGceFR+6vEyXvMwcwceu/0BYubmcvLNOHbtHyygsuljnJX2Haj6EXUstpwiO44nwgTAMicNil0kZDFF9UEd4BIOP3aLdsdEQXDOZYY+IvcXPEzLE5dZYDDOVZGyOz0sNOF2xt3VFsHucv4n2fbS9jnstbdnnOdGToznfOnFVA6lxDiEED8vSXI1Qpbhm2zjfAOO/SdJ91M/q8h/qafPHBrprae4g4it9ZGUSOFkJaM76NSknTs+426KcbDE23KVv0X8bFpxGF2P1bkxSZ6FJfVOfYDpPurJdxi+8ufK1knBr65knUFfpK2kef2Jjrd/dF2Z/mxUW2CvfJFvws8KfiTn1WLm0tj0/wAf12ceGmErv4yDei2wXrk++lu7ksriCytXeGCCCMqsbFQztktI2n7THbc56HxNOrJ0RbeCRiaTgN+4/wCokaSKRv1pAqOFdvFgB179VX/byJ/r5kDyXzVdy8d7F5XNvJLNGYMnsQgD4VY/sjGkbgZ6+JqLYrOacfhVLq4RBhVlkVR4AMQB8Ki2K9zQqkFAKAUAoBQCgFAKAUAoBQCgFAKAUAoBQE5yVzD+j7yK67PtDHrwucZ1oydcfvVcg3r3jnD5O0b9HsJHDEN9JcgO2cNjSM4JzioD3yVzzLw6K4jVA4mUacn7Ei/ZkG3UZ+Qo9sDqaPKHNMlg7kIssUqGOaF/syIc7E9Qdzv7afIGbiHF7DQ4trIq7gjVLMXEeeuhQBv1wWJxQGLm/mT6c0B7Ps+xgSHrnOjO/TbrTrkdME7w3jUtrwKWMnAupysOftBVUC5Zc/qsNMe3i1H0CKFQFtt+b0ayhsLi3DwRF3DK5WXtGZiGB6YCsV0kEHY9QKA+3nOpWKC3s4hBBDKJtLHU0kqkEPIds9AMDuHlhnnkdMEpP6Qbb6avEI7HF1qDOWmYx5xpcqoAwSuRk5AznBouQ3NKw50hVr5HtmNte4LIJPXRwS2pWK7+sScEeFOmB1yYW5rgksRZSwOUhkd7dlkAZQ+SVf1cNuSc7fKgPXEefpmnsriBBFJZwpCu+oMEGDkYGxBII9tXPNsdMH2+5l4dJI0/6O+uYlinbt2Gs7k6QNWM76c47ulTYFPdsknbfw2FAWy65vjl+gCa1WSOzj7NkLnEoI6nA9XB3p1yOhjvOZoUt5raygeFLgqZWkk1sVjJKIuwAXLHfqagKrVBaOduc5eJC3Eihexj0nBzrc4DSHbqQifCnXI6YPnOnOcvERbiRQvYRhSQftvgBpDt1OlfhTrkdMGze82w3kcIv7d5JYUEYmik0M6LnSrgqQSMn1h40+YNiL0hut5aTLCqwWalYbcMcAFSpJY7ljkEn2U65D2wQ/AOZfo3EVvhHqxI76M4+2GGM47tXyogyI4lddrNJJjGt2fHhqJOPnRA1qAUAoBQCgFAKAUAoBQCgFAKAUAoBQCgFAfVUnYDNM4Kk3sfQh8D8KmUMM9/Rn/Yb/aanHHvMvZy7mYjWRgfQM7CgPbQsOqke41OJPqZOMluje4txea5EKvjTDGIo1VcAKCT0/aJY5PfVytyJM0DEwGcHHjiplDhe+D6IWIyFOPHBxTiXeVRk1nB5KHwNMkwz6ImPQH4GmUOF9x5IxVIfKAz29nJJ9hHb+FSfwrCVSMfeeD6QpTn7qbM8nBrhdzDJ/tNYqvTe0l9TN2tZbwf0NJlIOCMGvrnJ8WscmfKEPSoT0BNTKRUm9j6sTHopPkDRtIKLeyPT27jqrDzBqKUXsyuElumYqyMT0iEnABJ9lRtLcqTfJH1omHUEe6mUHFrofAh8DTKGGGjI6gjzFE0w4tbo81SCgFAKAUAoBQCgMq2znojH3GgPGg5xg58KAsnB+Rrq5QvF2eRjKM+G36dRj50Bp8R5TvoP8W1mUeOhiv+4ZHzoCHdCDggg+2gPNAKAUAoBQE9yMf+uh82+aNXkvuwl5ep79MeLqHn6M6xeOEjd8D1VZv9oJ/KueguKSXeddUajBy7kUnhfpA1SBZolVScalJ29pB6itrV0zEcwlzNFQ1rM0qkUl3roWrjPAYblSHRdWNnAGoeG/h7K19G5qUnlPyNvcWdKvHElz7+pyWyiMV2inqkyg+auAfwroZvjpNrqvwchCLp3Ci+kvRnbNA8BXL5O4wimy8/Qq7KYW9ViMgqc4OM91bNabNxTUjSy1ilGTi4Pk8dCL5n5ugubdokR1YlTuFxscnoa+9tZVKVRSbWDy3up0q9Fwimny7iw+jzeyX2M/45/OvHqPbvwRsNI52y8WZ+ZeY47NkDRl9YJ2wMYx4+dYW1rKum08YPre30LVxTjnJFp6QrbvikHuT+9eh6ZV/cvueRa1Q6xf2/k59eydpK7KCdbkgY39Y7Dz3rcQXDBJ9Ec9Vlx1G11Z0HljkhEUPcgO530H7K+f7R+Vae61CUnw0+S7zobLSYxXHWWX3dF/J55h50W3Yw2yKSuxb9UEdwA64pb2DqLjqPf6ku9VjRfs6KTx9ERFp6QrgH6xI3HgMqfjv+FememU2v0to8cNarJ/qSf2LfHFacRhD6FbO2cAOp7xkbj8K1rda1nw5/hm5jG3vqfFjPqjnfNHLr2bjfVG32Wx8j7fxrdWt0q8e5rdHN31jK2l3xez/BMei8/XSj/wCnn4MP715tU7OL+Z7NE7WS+X5LrzHxA21u8yqrFdOx6bsB3edau2p+1qKDZvLyt7Ci6iWcY9cELy1zmtzKIpIwjNnSQcgkDONxtsK9VzYOlHji8o8Nlqqrz9nOOG9jY5u5Zjmid0QLKoLAqMasdQcddh1rC0u5U5qLfL0PrqFhCrTcorElz8fEpfo/P/Wx+0P/AEmtnqHYPy9TR6U//aj5+h1O+mWON5CMhFLY/hGa0EE5SUe86ypJQg5Y2WSoJ6Q4O+Bx5aT/AGrZPTKnSSNMtbpdYP7EDzlzFFdrGI1ddJOQwHfjwJr12drOi3xNczwajfU7mMVBNY7yrV7zVCgFAKAUB6TrQHRuC8l9vGskHYkMAfrAxIz7AcfKhMmXiXKk1uuqSW1jHdsFz5ermmSZRk9H3DbuW5SWNl7BG9eRs6CB1UAj1ielOW5TqvFeFWk4IaGPf9YIuoe0HuqZZMmpY8m28W8UkqE7k6gc+efyqFyb8lhdIPqpY5P3XBUn3jIphjKI294W86kT8Pjfx2jb880TYOXek/l+2t442it2gkLEMvraSuOo1EgHOOlZDLOcUKKAUAoCb5L++wfxH+k15bzsJHt074mHidW4193m/wAp/wCk1z9HtI+K9TrrnsZ+D9Di1jaPNIsaDLMcD+/kK6ec1CLlLZHD0qcqk1CO7O33NwsUZdzhVG5Ps/OuWjFzlhbs7qc404cUnyRxj6R2l12nTXNq/wBzZ/Oum4eGlw9yx9jinU46/H3yz9WdurljuThF6frH/ib8TXWU/dXgcFV7SXizBWZ8zqvo4+5j+NvyrQal23kjrNG+G82QXpTP1kP8LfiK9Wl+7I8Gue/DwZR62poi3ejfhoknaRhkRDI/ibp8AD8q12pVXCnwrr6G30egqlZze0fUvfNN+YLWWQfaxhfNjpB92c+6tTa0/aVVFm/va3saEprfp58ji5NdOcSfKAt/o1vylwYs+rIp2/eXcH4avlWu1KmpUuLuNvo1Zxr8HRr7ovPNPDxPayJjJCll/iXcfHp761NrV9nVTN/e0VWoSj8srxRSfRf94k/yj/UtbXVOyXj+DRaJ28vD8otXP/3GXzT+pa19h28fP0NvqvwsvL1Rz3k2Itew47myfIAk1ubxpUJZOc0+Llcwx3nWeK3QihkduiqT8th7zXO0oOc1Fd519eoqdOU30RyzkT77F/N/Sa6C+7CRyel/FR8/Q6bzH90uP8p/6TWit+1j4r1OovPh5/8AV+hxKuoOHFAKAUAoBQCgFAWTgfNstrEyITqIwp8PbQmDV4TDJfXSiV2YscuxOTpHXGengPOiB2+3vQqoiAKijCqOgC7f3qSIiRfiSjGTuegHU+QqEEnFbnH1duPYXYAfAb/KslEG/wANEz/40uk/sxAADzLZz8quMAmkTT+ux88f2qMZPtyAykMqsp6qwyPntRDJxn0ucmwIn0m2Ts2X/EjH2SpONajzwDjxqsyTOQ1CigFATXJv32D+L8jXmvOwkezT/iYeJ12+dVjdmGVCsWHiADkfCucgm5JLfJ2NVpQblthlW5f5msS4SOPsWbYEqAD4DI6V77i0uOHMnxYNVaX9pxcMY8LfyMnN3LEtwpZJnYjcRtjT7sAYPnnzqWl3Ck8OK8VuZahYVK6zGbfye398Tm1ohWZARghwCPAg71u5NODa7jmYJqok+87rXJnelLPN1gGIMOCCQfq0rZqyuGsqX3ZpHqVom04fZEXzVzFaz25jhBVtQP2ANh13Fei1ta1OpxT28Ty319b1aLhTWHy6E/6OPuf87flXk1LtvJHv0b4bzZtcycatrd0E8essCQdKnAB9tfO2t6tVNwePM+15dUKMkqsc5+WSNj5xsP8Atkf6S193Y3Pf9zyrU7P9v2Pvo6kVluWHfKSPI7ipqKacE+4ukSUlUa6yM3pIP/R/6i/nWOm9t5M+ms/DeaOV1vzkxQE/yIpN9Dj94/8A4tXkvn/gl/ep79MWbqHn6HW5/st5H8K52O52Etmc39GP3mT/ACz/AFLW71Psl4/g5nRe3lju/KL1zBaRTQmOZmVGZRlSAclhpG4I3OBWpt5zhPigstZN/d06dSlwVHhPHry+5h4TwCG0VjCmXx1Y+scdBnGwz4CsqtzOs1xvkYW9lStk3TXP5nN+ZuZJ7klHARVJ+rHiNvWPeRW7trWnSXFHm+85q9vqtd8EuSXT+T7yL99i/m/pNL7sJE0z4qP96HV+ITqkTu4yqqSwxnIAyRg1z1OLlNJb5OuqyjCEpS2SeSpR84cP/wCzj/TSti7G5/d92ahanZ/t+yK9zpxmC57LsARp1ZGkL1xjpXssqFSlnj9TXaldUa6j7Lp8sFXr3mqFAKAUAoBQCgJnli6aKQsuCSMfMGhGdGjumkEek4BU5YdR6x286SMUSVtxGCHGqVAc97DPnk71iMFg4Zx2KYHs3Vj7DV4sDBNQZO4qr9Q2NsTkVVEGQTk9azBW+fYBJZyEjOhS38uMOPgfkKjCPzUw3rAzPlAKAm+S/vsH8R/pNeW87CR7dO+Jh4nVuNfd5v8AKf8ApNc/R7SPivU6647Gfg/Q4cK6o4Q7xZsTGhbqVXPngZrk54UnjvO9pNuEW98I5XzMgHEmA/7iH3kKT881v7Vt2qz3M5W+SV68d6/B1qudOuOD3f8AiP8AxH8a62Huo4Kr78vFmGsj5nVfRx9zH8bflWg1LtvJHWaN8N5sgvSn/iQ/wt+Ir1aX7sjwa578PBlHramiLl6M+IBJniY4Egyv8S93vBPwrW6nScoKa6G50WsoVXB/7eqLlzjYma0kVRlgAw81OSPhkVrLOoqdZNm71Ci6tvKK33+hxuulOLFAXj0ZcNJkecjZRpX+I9fgP6q1ep1cRVNdeZvNFoNzdV7LkvEtHOnFBBavv67govjvsT7h+Va+zo+0qruXNm21G4VGg+98kVH0X/eJP8o/1LWy1Tsl4/g02idvLw/KLVz8cWUhHUFMf71rX2Hbrz9Db6r8LLy9UZ+UuMi6twxPrr6r+Y7/ACPX41jd0PY1MdHsZ6fdf8iim91yf9+ZVPSNwLS30lB6rHEmO5u5vf8Aj5179OuMr2UvI1OsWeH7aPXf+SH5E++xfzf0mvVfdhI8Wl/FR8/Q6ZzJ90uP8p/6TWitu2j4r1OovPh5/wDV+hxOuoOHFAKAUAoBQCgFAKAkuB4179PZQjLZZeuNJz6ravMHY9O/oaMhZ4OHRFCezUeG2+1FFkySNneLEBtt3AYrP2YyZG5gu3P1YWNfIMfnt8quCGf/ANQXqEagsi9+pQPmBVwCV4fzAkm32W71P9/CoBxHjltpaN2LagQVUZODt5Vi2U/O/GbTspnTOcHY+I7j8MVGZI0ahRQE7yPj6dDn975I1eS+7CXl6nv0z4qHn6M6teFZI3QOo1Ky5yP1gR+dc/DMZKWNmdZU4Zwcc7rBT+F8hJG4eaZXVd9IGAfDJJ6eytnV1GUo4hHDNNQ0aMZcVSWUuhPcc5pt7dT64d+5FIO/tx0FeOhZ1Kr2wu82FzqFGhHfL7kcvtJ2lu0dzlnmUn3sPlW+lFQouK6L8HLQm6twpS3cl6nafpCftL8RXMcL7jteOPeU2TkW2Zixnbck9U762S1Cqljh9TTS0ihKTfG/sR3M/Ktvb2zSRszOCo3YY3ODsK+9teVKtVRkuR573TqNCg5xbb5E/wCj51WyTJAyzncjxx+VeTUE3XeO5Hu0hpWyy+rIP0osC0BBB2cbH2rXp0vKUs/I8WuNNwa+f4KLW2NCe4ZWRgykhgcgjqCKjSawyxk4vK3Om8uc7RSqEnIjk8T9hvI9x9hrR3NhODzDmvujqLPVqdRKNXlL7M1uNcjRzEyW0irqySp3Qk+BHTy3rOjqEqa4aiz6nzudIhVfHRljP0NKw9HUmr66VAvgmST72Ax86+tTVI4/RH6nnpaHPP8AkksfL/7gsV3xu0sIhGpB0jaNDk+ZPd7Sa8ULetcy4n9WbKd1bWcOBdOi3Oa8d4zJdSa5OnRVHRR4D+9buhQjRjwxOZurqdxPil5LuLF6MCBNKSQPqwN/aw/tXj1PnCK+ZsdEwqsm+78ln55dWsZgGBPqHYjuda8Fimq8c/P0NrqbUrWaT7vVFB5O4z9GuASfq39V/LuPuPyzW3vKHtafLdbHPafdf8esm9nyf9+R1e7EUiMjlSrDBGR0Nc/Dji1Jbo66p7OcXGTWGc95d4YbbiYjYggBirZGCpU4P5e6tzcVva2rkvkc5aW/sL5Qe3Np/LB0C/WOWN4y4AdSpIIyNQxWnp8UJKSWx0VXgqQcG9019SpryFa/99z70/tWweo1f2+pqFo9D97+xB858AhtVjMRYlickkHpjwr1WVzOs3xdDw6lZUreMXDqVWtgakUAoBQCgFAKAkeCnDUIydMpVhjb/m9XJCUtV7M7Mxz4knY04iEtbxuxFWLDRINxC6iX6q3ViO93H4A/nWTZEjUk5ovSQJhAUOAyKpDKDtnc7/OseIuC28C4Kq79561ehCP4nax2jl5M4J7gSfIADJPlXzwU4/zdMj3LvGco+42I7hsQehqmSIWhRQCgFAKAUAoBQCgFAKAUAoBQCgPcUzKcqxU+IJH4VHFPdGUZOPNPBkmvZHGGkdh4FifxNYqnFbJGUqs5cpSb8zBWZ8zc4Zwua5fs4InlfGdKKScDqdugoDVdSCQdiNiPaKA80AoBQGS3gaR1RFLMxAVR1JOwA9tAe76zkhkaOVGR1OGVhgg9dx76AwUAoBQHXG5VtOzz2Izpz1PXHnXO/wDMrcWOI7D/AMdbcGeDoQPInAree3ZpYwzByMknpgV67+4qU6iUXjka7SrSjWpOU45eSA53sY4bopGuldKnHtPWvZY1JVKXFJ5eTwanRhSr8MFhYRAV6zXigFAb/BydRxue7zoRlxS5SWPSY1WVBklehx30IfBJlAf2dj5HdfzHwqAl+HXgqxDJ624ouNLYxWTZibcAt87gHPj4e+sVuUskPQFBt491ZZRDzzDwyO4QaiQRuCpx1rGTKcF9IHDhDckL9lgGGPb1+YNFsZIrFCigFAKAUAoBQCgFAKAUAoBQFyS3vZuF28Kww/R2uW7OTKK5l0uSrMzDC41bnHQUBm9JvJQ4fKvYj6jRGCzSRlzIwJb1QdQH8uKdR0NL0cS3a3En0OKKWQwyallC4CbaiMkbjbbvp0Y6mjwXlS4uY+1BiiiLaFkmkSNWf9hSx9ZvKgIzidhJbyvDKAHQlWAIOCPaCQaA6DZcDubbgyz28yRSTTlndLiNCYkjJRNQcZOdRMYOckZG1GFzKtByhcvGksrQwLLvGbiZI2kH7Shjkr+8cDfrTAMcHJ9612LPsSLggkIxUZABbIbOkjAO4ODQGjwXgs13OtvAuqVtWFyB9gFm3O3RTQG3wzla4mWVwEjiibS8srhIw3TSGP2m9gz3eNAT3DeUJ7O6sZpXtyjzwFNEyMXUyL6yAHLKO8jpVTwwTHPPI15d8Tu3iEYLyMY0eVFkkCgAlEJ1EbHfpWK2KyM5O5Ba5gvpJkIkgRliQyRr9cCVYOGOV0kDrgdavQnXBSL21aJ2jcAMpwQCrDPmpIPuNAYKA6rwy6nhspJbxt8HSp0g4xhRt3k1oKsKc66hRXidZb1K1K2lUuH4Ll5fUgfR0tyX9ViLcEltlwWx06Z8OnhXr1H2SXP3uhrtHVdy/S/0ddt/Uh+eLxZbxyhyFAXI6EqN/nXosYOFFJ+J5NUqxqXDcenIgK9hrxQCgNvhU2iRSemd6EZe4o4gMpjDjB8QQOnsz1oQjLeXcp3NsPMfZ+e3vqFMNvcsoJz7qEMy8QbrTBST4Hb3VznsiQvienxoDf45xviFmwjb7OkbgZHxx1q4wTc1+D843kr6ca1wdQA6KPtY8qjKV/n+8ErQkdyt+Ix+dEEVKqUUAoBQCgFAKAUAoBQCgFAKA6DxH/5atv8A75/6HqPdFWzMfpsXHFGHhFCPhGtV7si2Rk9Cn32fHX6HP+C1Je6yrdHnl3j/AA+WxiseJRTqscjtFPD+r2h9bUD1APgCdhV3JsQHPfAPoF7Lb9p2oXSQ/eQ4DDP72DvUBa2C/oCw7TGj9IHVnppw2rPsxmsuqJ3mp6ctX6VfP+H2UXZeHZ6B09mrXWPVmXRHROADM3Adf3j6JP1+1o7I6M/ln21ZLm/Akdl4nOfQ3bseMxnB9RZ2b2fVuu/vYD31Y7PwDzlG8hW64LLC7rbiC+LLLJns5GkD5j9QFg4BJ+yRgDeseiL1Z4HGrc/oawgftTbXCtJMFIUvLKGKpqAYqNR3IGcCst2ToY+abh//AFKTqOoXcQB8ACgAHsxUgJFi4go7XmYgdEUfFjn5iovd8yv3vI48LZ9Bk0N2YOkvpOnUdwM9M47qpDDQEhxPjM9xjtZCwHQbAD3Db318aVCnT91HorXVWtynLIteNTxxGKOQqhJJAxk5264z86SoU5y45LLFO6q04OEJYT/u5H19jzigFAKA+g0BL2vFGIC9CMe/FCYNpJc7++jB6nG+rvO/96A2bLcjzGagLLPzBNGAI8KAPWbGceQoiGOXi91MuILfWO93Oon26dQUH3GrkYNO14leWpV2hEYzu2jGSfHfFQFa5vu1kn1INIIBK+BO7D40RUQVUooBQCgFAKAUAoBQCgFAKAUBJy8ena0WzLDsEkMqrgZ1kEE569GO1AbPHOap7xEWcROyKqiXs1Eulc6QXG5G5oDX5f49PZSNJAwVmRkJIB9VsZG/kKdMA3eG843EMKQBYHSNi0faQo5RmOSVLDI3oCGv72SeRpZXLyOdTM3Uk0Btzcene0SzLDsI3MirgZDHOTnr+saA37bnK5WOOJxDMsQxF20SOUHcFLDOB4UyDVn5nu3ulu2mbt1I0vt6uNgFHQLjIwBjc0QJt/SdxDtBIrxRvkljHDGuskEZfA9bqTv370BO8H4tdWXCUnscyNczSG5OnWIimBGAnRdQLHURvgb9KPohvlmbjXHpX4WlzeRRx3q3SG1cRKjsqeszMo6oCMZIwTimzQOe3XH55Lv6YzAz6w+rAxqXGDjp3Ci5B8zetedLuOeecMjNcgiZWRSjhuoKkYp0wDHPzdctayWmUW3kk7Ro0RVAYYOBgbLlQceygIGgFAKAUAoBQCgFAbFpExOoA4HU42oRm5DIBVYNxGDDHf3ef/moDPatgg57+lAWXg0u+Xwc7EH21jgH275bMja4G7NjvgEgfKhMm7YcEdcmWVpF05GonHt2J9lM4Lucv4lLqlcjpqP41kU1aAUAoBQCgFAKAUAoBQCgFAKAUAoBQCgFAKAUAoBQG1Y8SmgJMMskRPUxuy589JFAeLy8klbVLI8jftOxY/EnNAYKAUAoBQCgFAKAUAoBQGeytHlcIgJJ/DvPlQHU+A8NjijEcZVz+sGGCx76zMGR/EuWLZyQuYJD0U/ZPl7PKmBkrvEOW7m39YqHX9pDkf3FYlTNGG8x1qFMkF6ynINMAneG80aNiDihMG1xrmtTC3ZhskYJ8MkkD/nhUwEc7JqmR8oBQCgFAKAUAoBQCgFAKAUAoBQCgFAKAUAoBQCgFAKAUAoBQCgFAKAUAoBQCgFAWfkS7iilZnPrkaVBG2D19/SqiMvpKNuh0k93/mqsmJjnklA3UOvtGpfl0q8gYra9i+yWeFj7cx+4kHHvoQ0OL8v6hkqGP7S4B/samC5KXeWLRnbOPnUMj7aqSwGKjB0rl+3hkh+jyqumTYgD2dfMeNXh5GJyO/g7OV0/ZZl36+qSPyqGZgoBQCgFAKAUAoBQCgFAKAUAoBQCgFAKAUAoBQCgLfZ8np+j1vZpJQshlCdnFrVTFsO1IOV1NsNvOjCIxOT74u8YtpNaGMMuN1M3+Fn+LuoDzxDli5tTEbyGSGORsaioOwPr4GftAZ2OKAsPHOR4IoLd4J5ZpLtS0EZiC6gpGrUdfqnBJ91OuAQV5ybfxKzyW0iqqhySBgKTgN16ZoCL4nw6W3kMUyNHIACVbqAwDD4gg++gNWgFAKAUAoBQCgJfgnDXky46Dbrg+6qRsmo2mUad/Jh+dOZORIWnE5ozsWHmc/A9ayyYm+/GoZBiaLSf21xj/wA/ChTWWVlGbaYOvfGf/ae/yrB5LyImXErElSpGcrnIz79xWJka0VsVdSM5/wCEURC+cJTUVK436nw/tsQc+2vpnkYHOufCpv5ynQsDt4lRn55rEzRAUKKAUAoBQCgFAKAUAoBQCgFAKAUAoBQCgFAKAUBfeS+corCAjtLhyySLJalUNvIzZCPqLZTAIzhSTp8KAsq+k6wWaWcR3RedrRnXTHpX6Idwp1gnIzuflQFP5p5tiurTsFWXX9MnuMtpxolzpXZidQzuMY9tO4Ge65psp04VFPHMY7NGWcAJ6+dJUJlvskrg5xsadcjpgl5ufbSWS+7Zrkx3cSxqFhjUwrExMcaL2zBlweuV37t9iDKjz/x2O+vpLiFXVGWMAPjUNEaoc4JHVadWXoiu0IKAUAoBQHpEJIABJPQDrQHQOU/R6zYluhhdiI+8/wAXgPZQxbOgiwUDSqKAO7AqmJhfgcZHTSfl7wapCA4ny8BnKfzR5x71P5UKVa84ewzpw479PUeY60LgiCpByp+HWoUmOHuzINW5Od+/HSsGZI3HhwAcd+fhWOS4JjhsjhWUHqB078HH4FfhX0TMGaHOnIjuoubcFmKjtY9ySRsWXx6dKmQmc2dSCQRgjqDVMjzQCgFAKAUAoBQCgFAKAUAoBQCgFAKAUAoBQCgFAKAUAoBQCgFAKAUAoBQHfOWuUrezwVXW/e7bn3eA8qIwbLJIBjYYrIhgWPyqgwTnegMUqbUBFcTs43wWQE+PQ7e0b1MAg7jgcTnfOc9+/wA9jWEkzKLMX0BFGkDpkfD/AIa+bPouZ8VQOvsoCQ4OoEiHy+YK/wD8g1lEwZdbeTv8KzexiiM5j5Rtb4ZkQrJ3SJgN7+5h51gmZbHG+cOU2sJNJdXUjKkZBx7R4++skUrdUCgFAKAUAoBQCgFAKAUAoBQCgFAKAUAoBQCgFAKAUAoBQCgFAKAUAo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97640" name="Picture 8" descr="http://intrigueme.ca/wp-content/uploads/2013/09/slide-sun-tzu-battle-won-before-fought-001-450x2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204864"/>
            <a:ext cx="428625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aithinterface.com.au/wp-content/uploads/2011/07/zen_circl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060848"/>
            <a:ext cx="2809875" cy="3048001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-603448"/>
            <a:ext cx="40899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r-TR" sz="3600" dirty="0" smtClean="0"/>
          </a:p>
          <a:p>
            <a:pPr algn="ctr"/>
            <a:endParaRPr lang="tr-TR" sz="3600" dirty="0" smtClean="0"/>
          </a:p>
          <a:p>
            <a:pPr algn="ctr"/>
            <a:r>
              <a:rPr lang="tr-TR" sz="3600" dirty="0" smtClean="0"/>
              <a:t>ZEN PHILOSOPHY</a:t>
            </a:r>
          </a:p>
          <a:p>
            <a:pPr algn="ctr"/>
            <a:endParaRPr lang="tr-TR" sz="3600" dirty="0"/>
          </a:p>
        </p:txBody>
      </p:sp>
      <p:pic>
        <p:nvPicPr>
          <p:cNvPr id="1028" name="Picture 4" descr="Constant Mi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484784"/>
            <a:ext cx="1685925" cy="4010026"/>
          </a:xfrm>
          <a:prstGeom prst="rect">
            <a:avLst/>
          </a:prstGeom>
          <a:noFill/>
        </p:spPr>
      </p:pic>
      <p:pic>
        <p:nvPicPr>
          <p:cNvPr id="1030" name="Picture 6" descr="Noth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692696"/>
            <a:ext cx="1676400" cy="4010026"/>
          </a:xfrm>
          <a:prstGeom prst="rect">
            <a:avLst/>
          </a:prstGeom>
          <a:noFill/>
        </p:spPr>
      </p:pic>
      <p:pic>
        <p:nvPicPr>
          <p:cNvPr id="1032" name="Picture 8" descr="Doj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188640"/>
            <a:ext cx="1695450" cy="4000501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131840" y="5661248"/>
            <a:ext cx="2086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CONSTANT MIND</a:t>
            </a:r>
            <a:endParaRPr lang="tr-TR" dirty="0"/>
          </a:p>
        </p:txBody>
      </p:sp>
      <p:sp>
        <p:nvSpPr>
          <p:cNvPr id="8" name="Rectangle 7"/>
          <p:cNvSpPr/>
          <p:nvPr/>
        </p:nvSpPr>
        <p:spPr>
          <a:xfrm>
            <a:off x="5580112" y="4941168"/>
            <a:ext cx="12782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NOTHING</a:t>
            </a:r>
            <a:endParaRPr lang="tr-TR" dirty="0"/>
          </a:p>
        </p:txBody>
      </p:sp>
      <p:sp>
        <p:nvSpPr>
          <p:cNvPr id="9" name="Rectangle 8"/>
          <p:cNvSpPr/>
          <p:nvPr/>
        </p:nvSpPr>
        <p:spPr>
          <a:xfrm>
            <a:off x="7668344" y="4365104"/>
            <a:ext cx="801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DOJO</a:t>
            </a:r>
            <a:endParaRPr lang="tr-TR" dirty="0"/>
          </a:p>
        </p:txBody>
      </p:sp>
      <p:sp>
        <p:nvSpPr>
          <p:cNvPr id="10" name="Rectangle 9"/>
          <p:cNvSpPr/>
          <p:nvPr/>
        </p:nvSpPr>
        <p:spPr>
          <a:xfrm>
            <a:off x="1547664" y="5157192"/>
            <a:ext cx="58541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7200" dirty="0" smtClean="0"/>
              <a:t>?</a:t>
            </a:r>
            <a:endParaRPr lang="tr-TR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58" name="Picture 2" descr="http://www.arktos.com/media/catalog/product/cache/6/image/9df78eab33525d08d6e5fb8d27136e95/b/o/book_of_five_rings.jpeg"/>
          <p:cNvPicPr>
            <a:picLocks noChangeAspect="1" noChangeArrowheads="1"/>
          </p:cNvPicPr>
          <p:nvPr/>
        </p:nvPicPr>
        <p:blipFill>
          <a:blip r:embed="rId2" cstate="print"/>
          <a:srcRect l="8350" t="12706" r="4712" b="11060"/>
          <a:stretch>
            <a:fillRect/>
          </a:stretch>
        </p:blipFill>
        <p:spPr bwMode="auto">
          <a:xfrm>
            <a:off x="5292080" y="1988840"/>
            <a:ext cx="3312368" cy="4320480"/>
          </a:xfrm>
          <a:prstGeom prst="rect">
            <a:avLst/>
          </a:prstGeom>
          <a:noFill/>
        </p:spPr>
      </p:pic>
      <p:sp>
        <p:nvSpPr>
          <p:cNvPr id="198660" name="AutoShape 4" descr="data:image/jpeg;base64,/9j/4AAQSkZJRgABAQAAAQABAAD/2wCEAAkGBxQTEhQUEhQVFRUXFxgXFRUYGBoYGBgYFRcYGBwXGBcYHSkgGBolHBgWITEhJSkrLi4uGB8zODMsNygtLisBCgoKDg0OGhAQGywkHyQsLCwsLCwsLCwsLCwsLCwsLCwsLCwsLCwsLCwsLCwsLCwsLCwsLCwsLCwsLCwsLCwsLP/AABEIAOEA4QMBIgACEQEDEQH/xAAcAAABBQEBAQAAAAAAAAAAAAAFAAIDBAYBBwj/xABLEAACAgAEBAQCBgcFBAcJAAABAgMRAAQSIQUTMUEGIlFhcYEUIzJCkaEHM1JisdHwFYKSweEWQ3KiJDRTc5Oy8SUmRVRjZHXCw//EABoBAQEBAQEBAQAAAAAAAAAAAAEAAgMEBQb/xAAoEQEBAAIBBAEDAwUAAAAAAAAAAQIREgMhMUFREyJxBBQyBRVSYZH/2gAMAwEAAhEDEQA/APYc/k1lRke6b0/j/wCu2BH+zUCwBGtiFUFyxBOkdiT5b6Eg3VC6AxbXPyKPMgcesZCnr+w5qq9GPwxajzkcnluiR9hrVvwNH5jHkmeOXh11Yy2VyJGWikaRQmhAQm4Vi6AhSSAEpAtHpqbfoME+F5FBl5HjsyNrBb7LBkHLoNswoL8bJ9Ti/PCYsuURXl0rpVSRqI6AXtdD57DvgZk5XkyC8tGNqiqTTcxJCupxqonysxtwNwSbG50NuZXNt9GCmEMAiHSxeXcyMrA2mo6CqncfwvDOHSqrCSQKjfR5S5XVZ0uC70BZty5233vvgbwzK5plmhZCLFKStEUys41/YkVmctZJLAODd7XIuEZhELhFEyiRUI2K6yDrEdtHQuSl9CBtjU2BWCIplEhspJywNOu2WyAaaydK3QNmhW+A0+VEKrzCoCjMLGpWRn0htWzk7KFjSgaHp2pmhpwYaCu2WcIt9E1roWNwNLLoKDUCaqjWxw/gHB51CvzhOQ0xUsxZLZSSQwYk3N2oABOgIGLyp2cyecdlh5GhDbKwO4dVj1KoEjAqFZtNKftEHoSQa4ES8O4BA/V+YGg0YOm1LVQYgN3BsCiLj4dkdEZjm0tI1qpRdLUkSjy1slbhT5dtN7my7wtlNMbSG9cranuuq+QWAigNoVVO33QOgGGxB/h/hgk18yJVVZCFKyswZo5Gskaj9kgpdiwXBUA1izwaKRsvLE4dJCGBlfYs8ikagLJWqXYm60nqTixwEf8AWLEg+ve1drAs6gUomgwYNWx36DuA8P8AidamVQWJmcxlY9KEyrzE2DsaJNatt26DepJMjlJInh+sdorIIFaVMUXLNkgGMWBY7EMdtsRZWZfq1upCZPKxOm5dB0FtI1XLIgtb8pIPUjBzgraoXGk6dwh2sqyg0NuuokGy29+Zt8CuB8P0qSVeNg4YKW1UShamJqyNdMt0Cux7jGXaNYmRZKZKkXRSMQT51r9cHJVgbomJh60dz5Rh2WzbyM0IVLqRwSOWwMquvlDfabUWN1X1hG1AnvAs3KEZYUSuaB5i9UyGQsDvqNadiRdE35sF+GlmhJkbfemLKWAHUOdOlSG5goWANr64VQ3h8zq3KLMCTI8LAq+oW1gEk6bBVgGB+96YjyHEi0K2y6HV208zU68t/ukkeUhCfMRRJogADE+QyJCl45ucthVtVIJdgHJCjUleXYEfYs4qPn2eJ9VRD9um0KRymALEGhpLCht5dX3gMS0K5rLl1zcSvy3lYsvl8wXlxxllUG2BK/aG1mqvFG1TIOxUqrSeaO9BT60KYx5mAbUvmIJ3ZiOwxR4edOuQSxk6CQDqDKihNasyjy6Rpo2QbGw0nVZlzkwRVKJIhRgGUaUXSVjsgkBqN2VraUab02dUacRABRWU6ldNEqg8y7cv5aIU+bYDfSeurfvEpFBZRYUCfzKSFJXRanzeunoOpA3tsQZLmvDPSLG0claEUKxVZEZXHLBfYa6+JFMRg7kOHqYRG2l9JYIdBKx3dBde7ADa7wXEy6UOFlKUouuiUXoBEVBY6GIF6hpY9gQd+iiIwWm7LJo0rvRUfWBD5asrqU3/AMJA2ODGV4GqKLIeRfsSMArCwti16XpHSuw7We8P4YYmcnTTbirFVsBXelA8x329KAzYeTxTiEtcXnvvPKvzJYfxwbeQAE+l+vbt+WM34hjLcSzCrsTmXpu4pydvbqflg5mSD2JvqeoA+e17nHH9RJbj+H0/6fnZ08vyfDIGJoAdBdUbO5HTttizl6PT5YpZGMCvIdmIvybV3/ni28OpGSyuoEWNiLB39ffHny1vT3dPK8d+1f8A2lg9vxOFjJf7Oz/9mPwwsej6XS+Xyv3HX/xfRj8HT/dloT/9MjT/AOGwKflfvirmcrMB5kjnX0FI3t5HJQn++vwwZU4djrenjl5jwy2eGTmnXeMyPCWtTFKLV9QrSFlsMPaNvnjv0dlyzZZo7jKldUBCv5mLMdE3lBJJvzm7O2NPJErAqwBB6qQCD8QdjgW/AEA+oeSD2Qgp/wCE4KAf8IU++McMsf43/rXKXzEfhuaCJBCrBDqYrEytFpBOyRpJuygdxdmz3wQ4vlWljZFIUn7xF6djuF6E/HbvvVEVmcrOFKyRR5lf3PKx37xSkqdv3/litk8xGrBY5ZIXPSGTUt/8MUw3H/d0PfF9Wz+UHGXxS4T4X5TBDXLOXeNytqdTvsAbtwqMyqWsgKDdscWk4CY8tPDF/vDaCzt5UX7XUs2jUx2tmPxxYXiMyfrIg4/aiNH5xyHb5MxxaynFIpDpV6f9hgUf/A4DV71WOs6mOXii42eWT8OeFJ4SFkEbIMzJKXDkOUeKMACo9V6wSfMv6tTvsBqeGZDlRNGNI8zkMo3OrcM13bdj22HToJMxxKNJFjZqZhYFGu/U9Bek9e+3cYsnGwocP4doRhIdbSEGQkkhiFVLo/ZBCra9OuMlwqJXEb8vSk2ZIAQKykMAxZjIvmSSuxNCtgy0u4cAijRBBBB6EHqDgdneFqFdoV0yEbBXaNdR21EKaBom2A1HGUg4LJ+sOiizMyCtGtAasRtQUqCoLfe29sZ/L5hgkImU6/8ApBjVz5rXUppaGpQurqdwxO1YsZTh0gKRjmxG3AYspkA5O76gzBl18tbIG/QebatwrLywZqKOc2XMjqaLAdgCb+rkYamslwfMAb1E5s2YucNzErmIyiNKcEserMYx5RR2OhTvsPL7kAhleKI4ZNB0ESE6yE3aQWhHbaRSLIsEV64KNAD1AJsH4kCgT6174A8Fyi8tZvM+jyIqkktpHLplBIDMfMQa0+UMPJeNFNw7PgqNEeku7eXUASYtEY0gsOgABHoh69DVyMOytJqcaWkFfabQEcALZ1nWG8orSQm3Qi7BG5McdmOQamlIFijdmHUaAJagyix94A9Zf7JYTQlL5UerSNZXQCpGgKNpF6faFrVAkbC18oK4VwcS/WIvLB5kbKS2qO0VGCsrUzbHegF1MKu8TJ4el1x8x7AgkjMsZ0sjOoHlLkk0TIVO/VQwJVWGpAxw40A7g/CEy+vT0ZgVA6IoRV0r8Spc9LZmNb4JasIYVYk4cNY4ccRtgrTwrNLfFcyf2ZZj/wAxH+eCk+YC1q+8dPwsH8sC5G/9qZoess4/Byf4DF7MxnWh6/aAXcCtJ2+J23x5etN5yX4fV/RZcehbPO0uWmAGkCgDQJ6GxfX1xNlWJ3YVgdFl3DigAQD3JGwA612F4JwxUAMcM5jPD19LLLLz6WuafTCwz6P7/wAcLHLi6axeuXinxXjEWXUNM4QFgoJ7k/D06/AHF2sZvxtkhKkas0YFm1YkMwIA8lAkGyATRpWbpdj6fh+ZaKKUMoZTYIBB9Qdwfww9cU+DL9RENStSgalNr5dqB71VXQuug6YuY1ZoHYjzGXSRSsiq6nqrAMp+IOHk4QOIBMnBAv6iR4v3L1x/DQ58o9kK4rZrKvpqWFJVHdNx8eW+4/uljg/eGk4xcMcvLcysZF8pHIajldXA+w3nIG+zRzgsFvpVV2qzd3KNJfKMgSSiymNQI3RSFOmOQsYyNS3VjzKe9Axn8msqMjgEEEbiyL7j0OAeVyohm1yTsoCshhYl0JYg8xHktwCFTy6iFoj3wY45Y3z2Nyl9L8k8sY83Kcd3LGI/NdLLfvqA9hh+X4iGIUqUYglQaIYDqUdCVavTr7YsLMrAMrKQehBsfiMYr9IvifL5bLsmiKeSW6iNMo2IMkgHpvQ2JO1jc43N7ZtbcN6f1WK89WDQsbA9xZ3r0x83eHuMz5RxJA5Tpa/dkAO4dejA116jsR1x6NkP0qowQTwMGumaMgrXqFY38rPxxvPp30Mcp7enjEgwN4bxGOeNZYXDI3RhY6bEUdwQdiDvi4rb4z4aTXjt4i14imziIV1uqlzpQMwGo+ig/aPsMIWrxzVhmvHQ2JpIGx04YDhXhRxw3CvCGMp8/wDi6N8rxKcsKJlaRL2DJISwI9RTEfEHBCPj+XamYsrDeirEgnbqvX449m4nyhHcyK6jYKVDks2wVQRuxO1YzU3AcqPNLlcu0khCpEI0ABokIvlrYWWf2J6BQOXV4XXKd/8ATt0Ovn0t8fDzpfEGX5l+e6rXp2/Ab/OsWn8QZdV1ai57KoNn2sih8Tj0TIeEuHaSGgy7OGIclNIDDqqKeiAdK+O5vFpPBfDmAIysBBFggbEeoo1WH9v066f3DqyWdnj/APtxmP8As4/+b+eFj2L/AGI4f/8AJw/4f9ccx24YfDy/W6ny0l4Gcf4MMygUtpomyFBJUg2lncAkKTXXTWCxGAvHuIpA0Zk53n1ACO9NqpbzV0Jqhvv8icYrAlksuUjRWYsVUAt0sjvXbExGK3DFXlqU5lN5hzC5bzb0eYdQ+HbFnGqo5hXjoGGk4yiJxy8cxw4S7qwtWGg4YzYkhlysZbUY0J9Sqk/jV48s47+iIAu+Tk8u5WBhXb7AkuiOg3Hz749UZ8cLDDjbBdPmbN5ZkYow0spYEbAghh1As/8Apt0xByfl+XRq6n+Xxx7N+kfwmcwvPy6/XL9tF6yr5dx++Ao+IFemPH0sHewQQDflogk77arv5jHbHLbnZpd4dxzMZc/9HmdNW5ANqaJFlWGk/EDt17Y1sPjzOpAk9pINRSRXQCygUkq0dEWHj6g0b64EeDvDy5nXJKxSGIoXobyMw8qLZ2JuyxFAfHaHxn4hhkRMtlE0Qx2FrpubPXzOSaJYmzWGyUcq0nHf0rK8JXLxyxuatyU2X72iifN2uhW59MApOIvI6TvKxcFW1khm8tFWDVQCntQA9N8YnqKPxB9+4v0P8cT5fPyIRpc1pArtVdPhWK9P4POvbfBfHbleOWaV2dvq9bBkGhbNG7DElhpqqjFb3ZPxHx142CQ0KK8xyL6kbKOh2uz8MeTZVlkVKUEbsVathRG5PVQRe/SsGeDqiqwllKh1GklV06gWWySd7o/h3xzmLpKs8Qz7s41TSajt9sgmtugaySaoAbXj0vw82Y5QXMrTACmLKWYfv6dgw9e/xx5/LwvLhLVgz6Rp1k6S1jY2bQk1uD1Pbph/CPHbxyqJJObCftWPPGpJpg/2m0jTYayb67YdHb1IYEcQ4kyTIFKiNb5xI33APl3vyqdR2+8g6msWOJcREQUCjJIwSNb6k9z+6PzJAsXgVn1WGRGmciIKSZH0rHziTIzt3B0oWF2opaogY45du7XlZkmJPOlBFbRRVZXV5eneZ7r2vSPvFphwPmKGnoyFkYDYhFjcSCJSfUqNTjcnfoFA7wcCX64g+UlURgQU7FmU7h2U9+ikD7zWTmLAWpQVuxa6C7k9CP6vGMMNfdl5WV9RmeCBtB+rM0gjSaIybBWAKqp1DaSgSWBayD02vT5AVEgqqUUOm1bbECjVbdumM9wvibvDPcgsCZ0DBlNMzOAHdjQUHTQGw0noRjQZNTy0u70rd6r6dDq81/Hf1x1nZip9/UYWG1juLktJwcA/FvDhNCAboOhNbmta3QJoV1utgDg5jP8AjWItl2tbVbckFr8oO3lo1Ra99xY72M5KeRrKZYRqFUAAegrptdfhiU4rcMZ+WusAHp0A2HsCQPkfw6CyThqjgxzHbw04yXDhpGHYY2FK2fzqQo0krBUXdmPb+fyx5zxr9L0K7ZeF5f3nPLHyUAk/ljR/pPhV+G5ixekKy/EON/wJx85tjr08Jl5c8stNlxP9J2fkJ0SCFf2Y0Xp1+04ZifmMScH/AEnZ2I/WMJl/ZkUX8mSiPneMQxxwNjv9PHTHKvdeCfpPyktCbVl2/eGqP/Gu4/vKMZ3x7lo5J9SBSr1IJI6YsrgWdQNSDWH8p3HYgEgeWqxwX4NxXl7HpfWr+N+2w6e/rjGXT9w8mmSX6Pk54wyHmaZI9DnV05LAqfMGFmx7kjbfGNhycjHaNvwrt6nbGv8A7QDVTR/47/GwOxrFd86ou5Ab61QH4m6+WCZWeloFj4G5FsVUVtZvb5YsNwBa1GUdvu1+BvFqTisa1Vu24pR/+7b+vQDFKbir9BSDYkL1rtqc7m/bFvKrsLrEYYlj8xJpwSKDA+UKtGyDvtv1rvi5xDhE8JUSIqEgEqCGZbBIDA9DS3QsdL3xD4Zf6l8zmXYpHIgVQTrZzbaVbqD3FECwCTQxdTIZl9KtC7iUsIrug/L1rTn90NYrfSehxnK2V0ngOjykp5bIrMHdgCu5uMrdgHYWa3PY4I57w7UhkmdI438zgdVuyU9z2BG1t22BKQZVoQBMhgZiXWVyFNJGAIowpIfz1agBgo3B2OOHw6+dn1FwsFkvpvVosadNj/eAWtjYb793ljJujWVvZtuGS86M5mgOdy1gF6gig6RsRsysZGNfDerwezUqojMRYA6bEm9govqTde5b3wK4JlwqQoi1HFz1A/ZZJSi7d/KZPxxmPEPjwJmeRHEJOVRbz1cg6KaUg6etA/aqyKrHLW72dN6jdZGFkDF9Op21sF6L5VUKCdzQUC6F77DpieZFZTrGpepFEg/ED7Q9jjK+G/GcWY0RykRTsSNFNpO5rS+4JIrYnr64M8eg1wsFj5kg/VjSjU/Y1J5a7G+xPxw2WBAksKrOTDehpJK5YFhQpFbdTrFXRN7DbBjJyoyLoFLWwqgK9B6YC8JyH0dQrIGDgI9aW0AXRc0PKUoHruF63eCuRnV40aMaUK2q1podKrtjIq1qHrhYbt6YWMlZwA8VcVaDRuFVtQbYNY0kVpPoWU3fxFYPjHCvfFYlHgebMsSswIYeV9gASOpWiQR8D64vk4YqhRSgAeg2H5YRw7DuOA45eEO+GF28NfDjiNsIYr9LeaKcNkAH23jT2ALXZ9Ps18SMeABLPv8Axx9XTwK6lXUMrAhlYAqQdiCDsRjAcd/RLlpSWy7tAT939ZHd9gSGH+Kh6Y6YZ6Yyx28SCCvTENVjTeLvCWYyLqJdLK16JFsq1dt9w1UaPr3xnNO9e9fHHeWVz1pGWw6NCTQ/0xJywPtHf23P8scjIHb8Sf8ALCnRHX3h8iT/AJYfHFfq3x2GI+Z8v698SRykiuvx7f6YEmFCr/wrW/y6n5/hjkEBd1Rd2YgH49OvoPX4+2IQpuhuTtt/ljTeHsokLrzf1h6r1CIOqt++wsUL0iwd28pbrufLYRcD1JkohE30ceeRwoJ5kgtLqz9hgxB7yEdhWvi4bLzJY3dgjSLLlnUL9UY0ReXuTrDKGsaegb9q8WuBZlEgy6M6CWSIOqMwUtst+XrQ1Ku3tjsGZDaQWBlkIDra6kQHzJpBNDaj/wARJ6Y818u3ouKsWSSGaOVgy+WSOIuoJ1VWnUVdTuCR3G53xmuHeKkEcyODFOrSSPzAq3qYsZCo0l2ogaAoJOkbA2NHxDK5eEvPJK8QdlLfWMBqAoKgG4ut1XqbOMG2cV3mcaW1yDWCuoRRmQBI2f8AbO1gE9/TBx32pl1Ns4/izPwRvltbJqJa2X64cw6zpftq1XY382xGAOWBU2R26UTd+X+e/tiRswzlnc2zGyfdtzsdj3oYar3tQ67CgTsKA3PcnfbHokc9tp+jiWF84uvQAisVEhHlcGPSyE7Fruh1G5GPUOP5zRCwBXU4IVCVt6FkBSDqFXdDYEnHztPlyegJoHqPursSa60cew/oz4quYya5fURJAfOGF6k1llre9N0p+FbAjGM8dw41f8PZklxEQbaIAarIK5dUQ3Zpj5oz0JBY9e2tyjhkRh0KqR/eAP8AngVD4dhVSF1BywcyKdL2ARVgUF0llruGN2SWwa+FfD+umObRVhYWrCxFYBwjjuE2MI0jCYYQOOYE4Rjow28K8KI4ZWHnDCcScOOE47eGnGogbxZwdc3lZIW6kXGT92Rd1P47H2Jx81zKVYgghhYIPUEbEH3G4x6Y/Esy+bciSdZS7ARh2XSL2AjsLpUD0rYnGD8R5lpMxKzEFtVMwoBmGxOwANkHehjp0bb39MdXGTXfuEnHQcWMplJJWCIrOx3pQSfjt0Hv0GLZ4ZGn66dFP7EY5zD2JUiO+328ehyD1Hrfy7+wxPkcsZDQKqqgszH7KKKBY1ZO9AAWSSAMWS2UH3cw/qdcUY/DQ/8AHE+W4jl0V0Ec4Vyuq5YyfISRX1IoWb+Q9MVg2m56RCoF36GZvtna/J2iH4t+8NxivG5XoelHt2F9/cnoR8MPGYyh6NmFO/3Y367H76bfzx3mZeqE0vfbkgDeh0Ex326/LGLK1t7X4J4kmYyca2GeNBHMjbkFRXmB6g7EHpvgm0ggDGSULESNCttpJFFQbtwT9lasWRuKA8GizsEba1kzGoXXLVYTv21iQ6fkuIM1xp3byBlYii+tpJSO/wBax1Aey6R6jGLhu7amba+P/F6ykRwi9JNEjcEiiSpGzVsB1HU0dsZ/gk7Ey2x3MZfsCdRHQbbFgMZ1G0i7F117Le23q38PX0IeHpd5F28ybfFabY4eOp2Fy2gRCXKINQomhZvSCSwrrsD+AxxFH5/ukbddj6A/jjnBuJcmZJCNQB8wPQqbBX5gkYO+JOHoCk0AH0ebZQATy2C1pqwR1JVbPQ30xqzQlBQAdh1+C/KzdjayfgMav9F0DjPxlH8umXV2JULsCp3FnSR1+z7Yyar0J9e4NddxQ2ABve/ljXfo5es/AbskOBZsEaHBKnqtUKU31wNPbkGH4Yow7HJtzCxysLGexWcJsR87HGnGMk44ROI+dhc3EUl4bqwwz4bzhiSbDDhgmwjNh1sH4pcWzfKieSgdNbE6RZIUWx2UWRvgf4g8VQZUEMdUtArEv2jd0WPRV2O59NgceU8f8QTZtrkbYG1QbIo9h3P7x336gbY64dK5eHPLqTHy2+f4yk08UP0iOYguSI1pVIUjySaiW6na6r8Mee+JvDSpOz6tERLvIa+x55FVUFnUW07DsTvsMWOFMsLxy81WOoWF60Qwa73Sl09R98e+CniqFpY5FcJ917s2ACTqW+pPMZf7uPTJPp6jy5ZW9TfywOc4pqUxQryoe6A7v+9K3WRvjsOwGB4Qmz2HU9sWZsvoJ19ug/a+fp/PFZ5CTv8AL+Qxjbs4AO5v4f644SPQ/iOn4Y4uJFWhqI6/ZHr7/AYU4ijvY/jhAjsD+I/lhpbHQcGk7rHoT8T/ACAx1pT06D0G34+vzx1V+Q7n+AHqfbEoksV0VbIHqT6+pPr6Xi7JDIOg9Ovx/r+GOZdiGU3W/X447WOEYonFHTffuKofI3+WNj4MDTQZuA0V5TSDV9141Z1YXtdoPwOMvl82ykHynp1A7V/Lrj0LwfwY5yBzFMqFm0zRHUpojY6lvWpWxRHqLxnK2GTbFKN6A9Ngdx1paPvueuNX+jWHXxCE1q063J6H9WRqO9UGIA92xvMp+j3K6AJ2klf9rUUAvbZRt0A3NnbqOmDPh7w1lsmWMAa2ABLNqIUb6RsKH5mhfQYxzb0NDDjhmsY4ZccrW3ccxzmYWDZCxncNbOYzP0/3wjxDDoNL9NwjncZn+0PfFbN8ejirmSKl3WpgLrrV9cK21rZ3DDnceb5rx8hJXLo0p/aPkQfM7/lgFm/EebkvmTCBP2YqBP8AfNn8/lgtjeOGWXp63xDxBDBXOlSO7oMwF7dh1PyxnOIfpIiX9RHJMegYjlp/icWR7hax5VStLqS5l0kuWLNRHdmPUXX8MWnmJ6mz/CuwHYDHXp9O5fhy6mUw7e2kmnOckeVlp23bzHQgCBVCiizgUGJodK8oskbxBEV6QuQALLV9odaC2K6VufjiplOIGNgRv6rdWPj2PuNxiRMs8hDFlOo2dyaJPQ9yQNTG+ykntfrkmM1Hju75KOcqQyg7eh0976j0O+3p26gpkM+HUJK52XSpugV66CTZsHzLZPSjV7h50KBNwSwJruosbsOwINj2wZ4G66L0gEXrc79K6lul+gHbFx3eyuXbuqZ3hiOGCk0L+1QZW22AJtgASel6fgTjJTxFWIPVTW3tj0CXMayAFAC+bUdioPqx2Wz2Ab19MC+I8KhkN6yhr3YbbCyxs/hY/DGLjfTWOevLIolnfp3PtiUqWNmh8dgKAFD/AEGDMeQi0nSW1dN97oAmhVHe/fbEKcGZtyR7XYPw327+vY4xZXTlAygLq29ztR9gP88NWO+vT88ajK+GFa7kPQ1tQvtd9vheKGX4aC5Uiit6rJoBfhud6G3rgy+2bpxsyuoFrGWNAbDt/mf542UXBIkypJUO5BOs3YN6QVAPS7PwXp3wJ45ltIRo05YCgMAdtVk2bN9x19MVYeLy6BEGsdiL1bncWDuD6EdzjzdSZdSTjfbv09YW8odPwZhuGHS6YFTVA339QR7YqPwqQfdv4EHBT6fmodJYMo8pXWhryAha1CtgTQ9+mI04t2K3Qob9gCK+G+/c0Mb3nHPUBjCVNEEfEUcHfCfiB8nMJF3U0siX9pfb3HYnEo4nEwpgw6eh+7R2PctpPoBYw/LZKGTV0P7NHSbo7ad+/tv+OG9TU7w447vZ7XluIK6q6G1YBlPqDvif6TjzzwNntMcsOrUIpGCH91if8wT88acZrGWhw5jDDmcCPpWF9KwUi30nCwJ+lY7jHE7YD+0MQ5vjCxqXY7Ab1v8Al64zxzuIM5IJEKEkA+nsbx10wkznieeTaMCJT940Wr57A/j8cBecWlJtpzW92x/O9gflviSDhq/7xtQHQDYfzwVgmVBSgKPQbYtNcteCyvDZWrUywr+woDH3vsDi+nD8tEC8g1nu0h1fgvS/asVPpuAufmZnYntsPYDeh+X44Zj3GWdvkQl4mHkLMPKaGkVaqpsBewPqfc4lCqa07++572QBtZrajVC2arAwDmOk0Dfr7e3xw/L5or06dx647S9tR57O+1+ZwGIXYfHV2Hfvh8OeZOnzB3B6dvw/AXeBrTWSfXHA+NchxGJp9dEWWN6huT6/Pvv1Js7Chi1kc+wQLsALYMem1G2HpuDfwwBEpHQ12/HE8mcJWj7X7gb1/XoPTFy0uOxPP5sFhpN+Wi3rZJN/j+fti3lMwSjazd1V9tyNj7kHGdWXFuBa69fjt3v+BxbHEafMDRq7ivmp2FjuR/DDY+JoPu/kv+d4HvN1uifQ/AUd79DiGcUdum3473/DByPEaHHKBCrv2vp+X+mKgzjNJrJFkV0rcDyj8axUhPwvtfz/AJH8sNcf1/XXBn901WsPtu4vSz2drXT9nt03s97sXvvfwxfg406Dy17Equ/rutH8zgHq26C/8vTHRJ/X9d8c8cZj2byyuXdr8jx0S+R1AsH95TXUG+nwxR4n4fRvNDSH9n7p+H7P8PhgPEwtSpINXZ9fYjt1/A4I5XipG0n+L+dfxw5Y/CmXqgEmXKkqwII6g4WnGrmVHrWoaunr+OHQQxqbVFB9as/icZ20Xg1GQOxBAbTV96vce2/XGmXNYCDMYcMxgpg4MzjpzWAM2e0izv6DDos7YN7V73t64EOfScdxn/p7fsfmMLAXm/PODeZ8OzplTmzp5Qiim21ltM7sij7Gm/KSd6AI3s1jP4fmc7KYmQyyFNGnRrbTpXcLpuqB3A6A40Gr474MnyyZhudlpWywRp4oncyosgBVtLooK0QeuO5/wbJFmI8sczlWneSOPlK0mpeaLVmuMDTRHS+owX/Sj4jWHM8Ry8OXVJJkhSfMl3ZnQQRsFWM+VNiFsda9dxe8S5mI+I8uixBZVnyxkl5jMZAYoio5R2j0ihY64gyXF/C08KhleHMKZ/o1wOzFZ/8AsnV1XSxPTt06WLi434Pmgjnm5+XmOXZRmY4XZpICx0jUCoDbiiR0I9icbfiucjvJnLRrDD/bhGcGpnY5hJ10sWborRhm09AarGK49wjNGfjciSGGKKaQ5hSzoJVlncxrQFPdhgD+0PXDFTOJ+BpIcxHljmso08kkcYiVpdS84AqzXGAFoi6JO+Kma8IzoiNqjbVnGyIClrEyNp3tR5TVg9a7Y23irNxHxHlY0i0yrmMoZJeYzcwGOLSOUfKmkdx1+eCXgBUmzPEoZa05biRzy32KyTKT8tCb+/th2NMKfA0ijMNJmspEkE/0d3dpNJk0hqWoztuRvW6nAfhWQWWXlmaKMb/WyFhH5em4UnzdtvXGsyHFI24Pnp8xDzhLxLXpMjRaXli1BtS7miTt0OMHEpBX4jf1whsM14CmXODKDMZVptEjsqNJUYjRXp7SwWVvL1uj0wBm4W65KLOkrypJHjVbOsMiliSKqqHrj06Bh/tTm7F/Vt7bfQ4tsCxBFnOH8Kjgg5EUnEShi5jS+UinOp9z5bNe2La0y/GfC0uUnghzDxR86NZBIS3LQMWFOStgrW9A9RibxJ4dfJpGz5nLSmRUdEiZy5jkDFZaZF8hoi77jGs/SzpngjnWWOXlZrM5cmMltIkIlVGsCmUJv1G/U4zn6QF+syH/AOMyf/8AXFtaV+GeGpp0yzo0dZmdsutlrV1UsddLsulSdr2xLH4WnJKl4gfpxyFEtvNWrUPL+rqjfX2xpP0cTAZHNOTvkpHzi/38lNEK+Yv4jBjxKyrneFBKrMZwZxq9ZOQin8NeLa089PApdGafUlZaZYJNzbM8piBTy7rYJ3rbti+fB0qzZlJZoIkypQTTuzCPVKAVVfLqZjfSh/C9JxCaF8rxYRQckrnYeY3NeTmMM23mptk6E0NvN7Yn8bi4uM/u5zKs3sphiGo+1g4trTKSeEZ0bMKzR/UQjMalYlZIj0aI6fNe/WumKHEeDvDHl5WZSs6F0q7AU15rHW/S8bPgWVkyy5xc3c9cMR+WZHBERY6YSxGqMijsOl7YGeOZEfL8MaOPlIYJNKai+kaxtqbdsXleFXhfhSWaOJ+bBEZy30eOR2V5dBolQFOkE9L6mvYmtwXw7NmPpOgAHLIzyK1g+XV5BQPntWHYbdcHuJ5KSZODLlyQ7RFI5ASArrILNruNPU1uKwc8AxchZGmljDy58wOzs31wjV1bQati0kjdave8SY7IcOkbLicaeXzxl+ptWZQwJ22TzAX1vaumCXEOBTQrOzFWGXkWOTST1cAhhYHl3A+Jwb8NIsWUly0taW4mcsSfussQ5bfKWOM/C8FM1MiniSybRy5uKGQ/srLEE1e2klW/u4LCzTeGpVlnjeSJFgCGWVi2gcwAqB5bJN1Vdvhbo/DsnOEJlhUuqPExZtEqyfZKELZ+YGNB4r6cW9Q2SJ+Gld/hiowrNcJB2Igy1juPM2AszxnIct+WZEkK9TGSQCCVKmwDYr8xivFtizxb/rE//eyf+dsVNG/UjAj9I9/xOFhvK/eb8v5Y5iTAY4ReO4WIrHE87JmJHlncySPWtjVtpUILoAfZUD5YKZ3xrn5AvMzUj8txIlhPK6XpYUvUWeuAeFWJOScanZJY2lYpNJzZV2ppASdfSwbPasX+K+J85mYlhzGZlliX7jEUaGxYgAuRtuxO5wDZKAwlONsNDmvG/EJRGJM07ct1kSwnldPssKXqL74oZXjWYjaZ0lZWnV1nYVciym3B22skmxRHasDhiRUOJNn4IXi/JduGlxFzafS8Cgy6FNVMQxOnR0wPynhXO5h5uXCzPE9T63jiKO5JGrmsu5IPT+WDnAo8oeCuM8ZxD/aa7whC1/RRudfRNOrcWelA40nHI0/94Bny4QzZEk5cKzaTXK0iUgXXL1Wf2sBedjiWd+mu4kc51nMLMuhnZ9oSg0gqfshbG2133wUk4dxXI/RYyskQ51ZUBoXUTygxlQwLKrkMRTn1PYkBvCuakhzeXkgjMsqSAxxgE69iCgA3Fi96269sbrMZYGTLZjJSP9Dl4nAczlHA15fN81L1ECyKFXe23W9kQAPhviiVlDEfr5GcQ83LtrkiW2YkSHSQvqRfvivxnhmes/SEJOXgiuniflwamSP9Uxsagw7kbk0N8bDg6QDxI/J5tmTN87mBB59Et8vQTaemqjip+jhsrGOJFRI2U+jxh+cFEhiZikmoRkrdFyKPpiTJySZrKoUOqJc1AjlQVPNgfXoJomgfNtsfUYIfQ+ItNCadpYMsk8J1RHRlozaSKdVEAnpux9MX/wBJ/DzDPk4SwYxcPy0ZYdCUaZbHsaxu/CTp9FyeZarkgh4d8hmHSvwv8cSebJl8+yPQYpmIznX80X1kcLBjMbNima62JvYHBWDJ8ZjMmeXmLrTXJMJcv5kVNQLJr3pRYGm/a8G4YzHPLlmrVluBGFq/bEaO35uMZmYD+w02/wDiRPz+iHEiTLcQaaRDzGmzMOtwXjJkhI1WWLUBS7LYIqqHTFPJQZnONFAlyctW5SFkTSlgkAsVHUjvePSslyPp2WszfSP7NSqCcnRym6tq16uvaumPJuFD6yG/24//ADDEmshy3FsqDl0MkQZJJTGssRpErmMCHOgjUDsQSTYvA/I5POSplVQM0bSSHKgNGLkQ6nIsgggi7b02xr8si/21xEtdGCfVpA1aeXHdXsTiz4eWEf2NyDKY+fm65oUPeh7sIStXdb9KxbTF8cXOR3HmWI5knPI1RtqkrRzLiJpqFdsXM3kuIPA0koJin5crFpIRzNVKjldWruvYV36bA+K8rmtyOZov/eBQ2qzeyEir6Y0njKOIwcPvmc76DlwNl5fLprs3q1XfaqxI9Jc9FLNKWdZYlUZhtSbClVQ29P8AdqrxJxTJ52JxmZ7DhlIkMkbMDVr5QxIFD0rBHxHn1fh8Mo/WZsJzj+0copQ/89H5Yi/SAsf0k6dfN0x67C6K5a1pIOon1sYy0CfQMzIn0gR6o2EkhkLLusb6ZH02Dsx6VZ7DFMy7A7f16euGwcQlVBGH8gVk00vSQqXra9yo3O9ADptjhGwPsPyF4Edz29F/HCw/kn9o4WJPP8dwsLESwhhY7iSlIeo9Cf4/1+GOoAO4OOTr5jhtbf1eNMHsd/5YkSTESi8P9jhTR8E8VSZeEwCLKyxmUT1mIjJpk0hNS+cDZR6dzixlvGWYU5ppEgzH0pkecZiMupMV6KVWUACwAP3R6YywxZELhBIUflk0HKtoJ32D1ROx2v1xJZjmmjcZuNGiqUvHIiFYkcMW0Rk2tLRASzsKN741XEuP52TQDl44WSVc6yxZd4hLJGQedMCSXW+rbDf1AI0Xh3hozXAYMsB5nzDMPgM5HG//ACSvjQ+I5xJnZXX7LcEzBX4GSx+WCmPNx4rzYzcc65TLpmfrHGjLSK0wmRtTOuvVIK1MCPc74qJ4gn0ZgxZeCKKWJIZuTCyxKAzMp2YhXJarJ3obY2eTzCHhoz+r6/L5aXhw/aDSOgicE/sRSOfmcP8ACXCf/Y08OlmOaXMyqa2ByoiCLfQWyMRfvi2tMFxbP5nMLDLMraY4ky8cmhgrLEWq3OzvZayPTp1wSyvFM9HHBlBEw5U65mJGicSl1JI2JtkvUaC/PG54Jw5cxwjh0NXWZMtfuDOmKT4+We8X+PZzVNnMzGSr/wBlwtG4NMolkckqeoNVuMW1p51JxXOHOZqTlFsxPC8U0fKktUkCBtMd6loKlE388U5pcyuXTJvC6oZueimNxI0mjl0t/aWj0A698aziGalKcGnEsglbmxvIHYO8a5mMBGcG2Wr2N3eLz5uX+1eKMZHJgyebaAszHlMBCLjB2TqenrilVZWTxHmosykskapLHAIArxuv1ekqCVYg6qJ36e2A0EboEl0NpDDS5U6Cym61dCdjtfY40/iCYy8LyMsrs8nNzCa2JZ9OqwpY7kAgdelY0XA8iMxwbLQVbNOXHsBm0iY/4ZicOwy0nF84uZnzDRASzRPzFMb0sbgKzhbtR5R5iSMM4bx/MwpldCLpgklaBmRiGeUEMCQQGrV0FEY9B8QZgS5udl6PwSVl+DSWP8sBeF5pMvleGSuCyR5mckdTva3v3BOoe4wbLKcceR2UyZePLtR8qRNCGs3qIc7nfrghmOLSyQRxTwQgLCkcUhiYS8tPslXLdDR3Ao2cFvE+WmaKGPm/SsvJMXy87EtIGfy8liT5as+UjqO1UDXjsKjZWUJ5MvLySCK1rHy3Ub9QQHGLa0yWelmMMEUkZSOPXyiUZS3NYMdzs2/SsEs7x6Z31SZaAvHpZyYG1Uoocyz9miOtdsFPEWZkeJ5YpeflZpUY6rMmXcG+XRPkHb4UO9sT4rl1E/FHEqsxyzXGA2pfIm5JGk9B0PfAXnM6nmeZNOrzUUK7HewCOm4o46zjuOnrg740v6RAP/tYf4G9r+GALx79/jffAj+efQ/18sLEuj2H4YWJPOcLCwsRdGOjHBhwxJ0YgzT9BicYoym2JwwVKjD4f1/X4YbIN8MAxYjy5K337fDCyjXFv6XKYuVzJDEp1CLW3LDb+YR3pB3O9dzhsWVPeh+eLCQD1J/0xbOmx8J+NWycOWjEWowtOxOutQnsgVpNaTpPe67YUPi+glxWV4aeH3r63X132fb7P54yww4YCLQcX05KTKaL1zLNzNXTSunTprf1u8GeHeNpIWyYRWEWWjKPCJCEnL6tTOAK6tYBBojrjJDDxgTWcI8ZHLxQxxxfqos1ECX6jNSLID9n7hVfjXbHV8XAyW0GqJsomUli5hBZY7p1cL5Gs+h7/EZQYkGJD3EuPCRssI4uVDlv1cesuTbh2LOR1YgdtsTp4m/6ZPmDEGTMK8csJY7xygBlDgWD5QbrGdGHjCl7j3F1ljiggi5MEGsqpkMjM8ptmZ2A+AHbf2on4f8AGrZWPLosVmHn+bXWrnmxtp20kKe912xl2PmPx/r8z+WFClt7df8ATCGuyXiengcwgqmSXJSIXP1kYBs6gLQnY96rEzeJtDZb6PEIo8szMqM5kLNIfMWah1FgV0v4VnBh4wFqD4mjHKWLLaI0zAzLIZSxaQCgAxXyKPSj0xHN4nkdHV9TMcwuYiZnLcplJOkKRutGq2GM8MSDAWk4j4kWRJljgEbTujztzCwYxtqGlSPLbb9+uFP4i1TZuXl19JiMdavsWFF3p832em3XGeGHFqxIZk4zFmGZpYyunLLFD5ifrE2DbAdQSaOwruawNv2vEKkX0HX+jiaNrxbWnNTfsj8cdw6j6/lhYk83wsLCxJ1cOGFhYk6cUD2+GFhYYKkX7B/rvgkvTCwsVEPGHDCwsBPw4YWFhR4w7CwsBPGHjCwsSPGHjCwsSVJPtH44myfX5YWFjTPtfGHrhYWMk8YkXCwsRSLjjdflhYWCmGL0+X+eLGXwsLB7aqfCwsLCy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98662" name="Picture 6" descr="http://taolifestudio.com/wp-content/uploads/2013/03/Perceive-that-which-cannot-be-seen-with-the-eye.-Miyamoto-Musash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988840"/>
            <a:ext cx="4401108" cy="4401108"/>
          </a:xfrm>
          <a:prstGeom prst="rect">
            <a:avLst/>
          </a:prstGeom>
          <a:noFill/>
        </p:spPr>
      </p:pic>
      <p:sp>
        <p:nvSpPr>
          <p:cNvPr id="10" name="Başlık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2743200" cy="657994"/>
          </a:xfrm>
        </p:spPr>
        <p:txBody>
          <a:bodyPr>
            <a:normAutofit fontScale="90000"/>
          </a:bodyPr>
          <a:lstStyle/>
          <a:p>
            <a:r>
              <a:rPr lang="tr-TR" sz="2400" dirty="0" smtClean="0"/>
              <a:t>WARRIOR PHILOSOPHY</a:t>
            </a:r>
            <a:endParaRPr lang="tr-T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b="1" dirty="0" smtClean="0"/>
              <a:t>THICK FACE BLACK HEART</a:t>
            </a:r>
          </a:p>
          <a:p>
            <a:pPr algn="ctr"/>
            <a:r>
              <a:rPr lang="tr-TR" sz="4000" dirty="0" smtClean="0"/>
              <a:t/>
            </a:r>
            <a:br>
              <a:rPr lang="tr-TR" sz="4000" dirty="0" smtClean="0"/>
            </a:br>
            <a:r>
              <a:rPr lang="en-US" sz="4000" dirty="0" smtClean="0"/>
              <a:t>The Warrior Philosophy for Conquering the Challenges of Business and Life</a:t>
            </a:r>
            <a:endParaRPr lang="tr-T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536" y="1556792"/>
            <a:ext cx="5194920" cy="780696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THICK BLACK THEORY</a:t>
            </a:r>
            <a:endParaRPr lang="tr-TR" dirty="0"/>
          </a:p>
        </p:txBody>
      </p:sp>
      <p:pic>
        <p:nvPicPr>
          <p:cNvPr id="199682" name="Picture 2" descr="http://pixhost.me/avaxhome/90/f5/000ef590_medium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2132856"/>
            <a:ext cx="2808312" cy="4109725"/>
          </a:xfrm>
          <a:prstGeom prst="rect">
            <a:avLst/>
          </a:prstGeom>
          <a:noFill/>
        </p:spPr>
      </p:pic>
      <p:pic>
        <p:nvPicPr>
          <p:cNvPr id="199684" name="Picture 4" descr="http://4.bp.blogspot.com/-0zkNGz_skxE/UdyCy6ulvjI/AAAAAAAAGu8/H3fA8IwyprQ/s1600/miyamoto_musashi_quotes_tim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36912"/>
            <a:ext cx="4981003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haistosgame.com/042SiberianIvoryRosett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4077072"/>
            <a:ext cx="5781675" cy="2352675"/>
          </a:xfrm>
          <a:prstGeom prst="rect">
            <a:avLst/>
          </a:prstGeom>
          <a:noFill/>
        </p:spPr>
      </p:pic>
      <p:pic>
        <p:nvPicPr>
          <p:cNvPr id="1028" name="Picture 4" descr="http://dharmac.com/media/catalog/category/dharma-whe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052736"/>
            <a:ext cx="2857500" cy="283845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18623" y="404664"/>
            <a:ext cx="35837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800" dirty="0" smtClean="0">
                <a:solidFill>
                  <a:srgbClr val="FFFF00"/>
                </a:solidFill>
              </a:rPr>
              <a:t>WHAT IS DHARMA ?</a:t>
            </a:r>
            <a:endParaRPr lang="tr-TR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s://encrypted-tbn0.gstatic.com/images?q=tbn:ANd9GcSXoLZNfwavEEbQLtYxX08z4zQLg38IXuiGGBwjUshBOVezvVY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204864"/>
            <a:ext cx="2143125" cy="2143125"/>
          </a:xfrm>
          <a:prstGeom prst="rect">
            <a:avLst/>
          </a:prstGeom>
          <a:noFill/>
        </p:spPr>
      </p:pic>
      <p:pic>
        <p:nvPicPr>
          <p:cNvPr id="36868" name="Picture 4" descr="https://encrypted-tbn1.gstatic.com/images?q=tbn:ANd9GcTvtV1ffUZJZo2yvHQ930oRQWAtBXYFIdIR1rEepHt6WsnxO92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276872"/>
            <a:ext cx="2057400" cy="2000251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36310" y="980728"/>
            <a:ext cx="39612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3200" dirty="0" smtClean="0">
                <a:solidFill>
                  <a:srgbClr val="FFFF00"/>
                </a:solidFill>
              </a:rPr>
              <a:t>WHAT IS DHARMA?</a:t>
            </a:r>
            <a:endParaRPr lang="tr-TR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dharmacentral.com/images/isds/Dharma-flag-IS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916832"/>
            <a:ext cx="3816424" cy="3206856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06087" y="764704"/>
            <a:ext cx="45609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3600" dirty="0" smtClean="0">
                <a:solidFill>
                  <a:srgbClr val="FFFF00"/>
                </a:solidFill>
              </a:rPr>
              <a:t>WHAT IS DHARMA ?</a:t>
            </a:r>
            <a:endParaRPr lang="tr-TR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choolsthatlearn.com/wp-content/uploads/2012/07/Fifth-Discipl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548680"/>
            <a:ext cx="3952139" cy="6004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FIFTH DISCIPLINE</a:t>
            </a:r>
            <a:endParaRPr lang="tr-TR" dirty="0"/>
          </a:p>
        </p:txBody>
      </p:sp>
      <p:pic>
        <p:nvPicPr>
          <p:cNvPr id="1026" name="Picture 2" descr="http://faculty.css.edu/dswenson/web/seng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780928"/>
            <a:ext cx="4248472" cy="3395889"/>
          </a:xfrm>
          <a:prstGeom prst="rect">
            <a:avLst/>
          </a:prstGeom>
          <a:noFill/>
        </p:spPr>
      </p:pic>
      <p:sp>
        <p:nvSpPr>
          <p:cNvPr id="1028" name="AutoShape 4" descr="data:image/jpeg;base64,/9j/4AAQSkZJRgABAQAAAQABAAD/2wCEAAkGBhESEBAUEhQUFBIVEhYSFhIUFBgWGBYVFxQWFBQXFxcXHSceGBomGhcZIS8gIzMpLDIsFx8xQTAtPiYrLCkBCQoKDQwNGQ4OFTUkHh0yLTU1KjE1NTU2NTU1LzU1NjU1Kik0NTQ1KS4qKTUtLzUuKTQ2Ni0tMjI0MS01Mik1Nf/AABEIAMwA9wMBIgACEQEDEQH/xAAcAAEAAQUBAQAAAAAAAAAAAAAABQEDBAYHCAL/xABJEAACAQMCAwQFBwoDBQkAAAABAgMABBESIQUTMQYiQVEHFCMyYQhCVHFzgZEYJDM0UpShw9LUFkNiJTVTgrIVVWNkcpOxs/D/xAAYAQEAAwEAAAAAAAAAAAAAAAAAAgMEAf/EACARAQACAQMFAQAAAAAAAAAAAAABAgMRISJBUpGh8BL/2gAMAwEAAhEDEQA/AOG0pSgUpSgUpSgUpSgUpSgUpSgUpSgUpSgUpSgVUCqVehuNIxjO/wDDx/EUSrFZnlOi3oPkf/21U0nyrJF8fIZyTn79Q/Bjmvk3Z04x83Gf4f8ASAPuotmuLpb0tCIkZxtnH3mqtA3lnbO2+31ivpZVwRpO5B97y+74mvo3W5wCOm2fI5xsBtQiuLTe33hZ5Z8j0z08POnLO2x36bdfqrJivsEErnBz1+Ocbg18rd+Yz7vj+ypXy+OaO/jFtzWBGd9jt126fXVGUjqMfXWYt4NydjvgZ65ULvgY8B5eNWZrnUc48Ntx1znwAoWpiiusXWjEfI9M9PCqmJh1B/Cr5vRvsepPveJGD4dPhXy13knbqXPX9sY/hQmmLuY9KUozlKUoFKUoFKUoFKUoFKUoFKUoFKUoFKUoFKUoFKUoFKUoFKUoFKUoFKUoFKUoFKUoFKUoFKUoFKUoFKUoFKUoFKV0LsX6Fb++Ecr4trdxqEkgyzL4FI8gkHwJ0jG+TtkOe1JcO7N3lxkwW08wAyTHE7jHTqo+H8K9OdmvQ/wuz0kQiaUf5s+JDnKnIU9xTlcggZGTvvTtg8MVxb6ghYqqxJI0aplZCTyW5ivBJ3hl1ByNGx0jAcNtfQhxl2UG2CA/PeaLA2zuFct/CpD8nzi3/l//AHj/AEV148SvHiJjmaQCUQxtCITz1iDs0gZhjL6lVigZVaNsJgHOLZPfxSBOZIiLcyPIHSFyebduy6zrURxtGRpO/eLAA4AoOI3nog4zEhdrOQgY2R45G3IGyRuWPXwHxrWL/hE8DFZopImBwVkRkOcZAww8t69OWK8XEZMrzlmiXPs7dijC3tGYog05PNa4BGfmbeGdosLTnWqLdJrLIQ6TKjZByMMAAp7px0Gc7gbgB4wpXpntR6B+HXIZrcG0lJJzGC0ZySSDETgDfopXGK4b2x9HV9w1h6wmYzss8eWjJ321YGlts4bBoNYpSlApSlApSlApSlApSlApSlApSlApSlApSlApSlAq9aWjyyJHGrPI7BVRRksxOAAB1NW44yxAUEkkAADJJOwAA6mvTHoj9F0dhClxOub2RcnUB7BWG6L/AKse833eeQxfRt6FIbMJPeBZrkqrCMgNHC2dW37bjA73QEHGetdTpXzJIFBZiAoBJJOAANyST0FB9VH8TsGkktGUgCGcytknJU288WBgbnVIvXG2fqOP/wBpzzfqyKIz0uJs6WHnHEpDuM+LFAcZBIIJf4Whf9O0lz5idtSH64VAi8j7vUA9d6DRUsY0S2jW8heNEtFnijuZZizxlhcHTGGbQU0IM4GFC93AohAlk03K41KFTFzqjjFy8kXSPO0J5WDkYJwRg6+oKgHQY+qojh/6/e/ZW386g0SS1IhSK3lWZ/VERoYZpjIt1y3R7lgo1pgmMZbRnO5XG/ULZSEQHqFAP143qzf8MhnXTNFHKudWmRFcZGQDhgRnc/jWD/2AY97aaSMj5kjNNER4go7ah/ysu4HUZBCYq3cW6SIyOoZGUqysMhlIwQQeoIqOt+MkOsdyghkYgIwJaKQnYBJCAA5Oe42G8gd8StBwD0m+g4wLJc8PBaJQC1r3mZAAdTIxJLDodJ369elcbr3HXAfTd6L+SWvrSMCE73EanGhif0ir4KSQCB0Jzjc4DjVKUoFKUoFKUoFKUoFKUoFKUoFKUoFKUoFKVdtLZpJEjQFndgiqNyWY4AA+ug6t6BOwnPuDfSqDDA2IwfnTjSQwBGMIDnP7Wnyr0RUR2S7Px2Vlb28YwI0AY+LOd3Y7ncsSfLwGwFS9BbuJ1RGdjhVUsx8gBkn8BUTb2rXJWWbKw5DR2+2CBhlebzbOCF6DAzk9Mfi16jtIz59UtMvNgE8yVVDKgUZ1qobUf9YQDJVgJC17Q276RrCOWZBFL7OTUqh2GhsEkKytt4MD40ElSsROLwMyKJYi0gYookUlwudWkA5bGDnHTBq0naG0PKxcQHmkrHiVDzGBCkJv3yCQMDPWgkKhuH/r979lbfzqy141AXVFkVmMjxYQhtMiKXdW050kAHY4rE4f+v3v2Vt/OoJmlYV1xiGOURu2lzE84BBxy4yokbPTbWv41jwdqLN41kE8QQwpP33VCIpApjdlYgqDqXrjcgUEjcW6OrK6qysMFWAII8iDsajYJ2t2WOVi0THTFOxJKknCxSsep8FkPvbKe9gyVTtTZky/nEOI1jZ2MihQJRmI6s47w3H3edZAeK5ilX3oyZIHByu6kxyDwPUHcUGbVu5tkkRkdVdGUqyMAysCMEEHYjHhUdwa6bVNBIdUkJXDHALwuDynONs5V1OABmNtqlaDyH6Rux54bfywAHlHEkLEglomzjJHiCCp6br9ROsV6W9PXZQXPDvWF/S2p17DOqJiFkHwxs+f9J232800ClKUClKUClKUClKUClKUClKUClKUCt+9CPBhccYtywBWENOQQSNSjEfToQ7Kwz+zWg12n5NVjma/lz7scUWnHXWzvnOfDl4x8fhQd6rE4txAQQySkFtC5CjYs3RVz0GSQMnYZzWXUL2iOXsYz0kvEyfH2UU10uPDdoFB+BPjggPn/D/+z3t5HGqSJhNMB1kcEzSYJ2BYsQPAYGwArCu+xNu00TIyoNKkocuWEUhlR1JfrrcZZg+2jGkgGp/icDPBMie80TquemSpAz99aKOw92jIVbaOBrVTHKY3W3ElvJHGjeGnTIuT1CAn3sAJm67ExmOKNpQkKWy2r4RVZlCGNcNnSN2zhlfBA0lTnNw9jCxneSbMs0bo5WPSuWECgqpckYWBdiTkknbYCHuuy19JEElLStyYw59bdVZ42RsKFC4YlTuR+y2pd0bMtuzl6bnVJNNyvWWkfFyQrR4nMaoigFQNUakE74O2wIDK4T2GWC5WfmliukBdOBhVuEXJycHE+TjC5XZVBwJDh/6/e/ZW386vns5azKZzK8jKr8iLmFt4oi2lyGOSxLlS53flq24Ir64f+v3v2Vt/OoLPHuzsVzKjvJp5SgldtlL94ncYDRiVM+GokbqKjLD0eJGYyJdQQ27htHeLQmAk516VVhCBhQD3veYbVTtZ2TuLiedoioSW0S1fLY1KGuJWUjHQkomRviVj8zDUTgV8G3Z2UOxkAuXUTqZNUIjwfYctNjp06sfOoLkvYtGEresYSWbnBgBsXluSQG1b7XOB/qQE6gShneznBBaW6whi4Uk6iMdfgK0+07HX6iJHkLKot+6JhyQsfJ1po0ZZuYjuG26jf5tbP2YsJ4hMJtW75UvO0xO3eOSMAZ6YC7AZUEEsH32g9k0NyP8AJbTJ9hKyrKxPgEISQnyiP3TIrF4pZiaCaI4xJGyb9O8pXfH11Z7P3hltLaQ5y8KMScZJKjJONutBlXdqskbxuMo6lGGSMqw0sMjcbE14t4rw9oJ5oXxrileJtJyNSOUOCQMjIr2xXlH0yWjR8avdWO+ySDH7LRrj79qDSqUpQKUpQKUpQKUpQKUpQKUpQKUpQK7n8mfpxP67b/4uK4ZXbfk03Sh+Ix577LBIBg+6plVjnp1dfx+FB3atd428wvrPkpHI3IujpkkaNfetRqDLG/e3x0GzHfwOxVC8d7s9hINgLhonf/RLBKApPk0wg2/aCUD1riP0e1/fJf7SnrXEfo9r++S/2lTVQnG+MTQyoFVBEVBMsmvSTqwU1ICIsDHefbvbZ0mgr61xH6Pa/vkv9pT1riP0e1/fJf7So+Dt6nKDSQyhzghFC98FnXUhZhsCje9pzjIyCCayekO2CK4jnZGbCFYx3wF1sygsCQFK7YzlsAEhgoZ/rXEfo9r++S/2lRVlc3/rt3iC21cu31D1uTA/S6cH1Xfx8B99Sdl2nE10sKRuEMdw3MddIZoJooWCD4O7g6sEaAcYYE/fD/1+9+ytv51BT1riP0e1/fJf7SnrXEfo9r++S/2lXO0V/PDGjQiMkzRRESav82VIVI0+RfP3VHv2+twZhomYxOY+6gw7rIYpAhZgBhgff05AJGoAmgzPWuI/R7X98l/tKetcR+j2v75L/aVgQekO2d0VUmKtp9roUKoZbYgkFwx3uoh3QdyfAZraaCF9a4j9Htf3yX+0qvYz/d1lnr6vH+OkVK3MwRHc5wqljjrgDJx+FR3ZWEpY2inGRBH06e4DQSteXvTv/vqf7KH/AOsV6hryt6a7wScau9saOXH166Y13/jQaLSlKBSlKBSlKBSlKBSlKBSlKBSlKBXS/QBxXlcWEe+J4XjwBnvKOaMnwGEb+Fc0rN4NxN7a4gnT34pUlXyJRgwB+Bxig9rVHcfsWlt3VMcwFZI8nA5kbB0yd8d5QM74znB6Vf4XxBJ4IZkIKSRrIpHkyhh1APj8KyqDG4bfrPDFKmdMiK4DDBAYA4YeBGcEeBBrB45Z2xaJ50J1OkGQWCnW2EWUKwDoWOnS2RmTGO8c/Fj+b3DQn9HO0k8R6aW2aaMj4szSAj9phgaQWlL20WWN43GVdShHwIwdx0+ug1ySThhLq6xqsPs9bkBe6zalU6tTDU0qNtgkSoc4YV9InC9CRZiRVZ9CiULkKNL4KPnQQu6k4IG4q9N2NQqgWV1ZYkj1aUbJVmcucjIcs5OpcEHBGMVYk7BxnmDmyaZdPMGE73LlaaHfT3dMjk7delBIcGtbF3a4thEzHUhkjIOzFXZdjgAsobA8ST1Yk4vr6w3d8750hLNdhk5dpEH8WFSnDuErC0jBmJk5edWNuXGsYxgeIXNRE/DhPc8Qj1FMx2hDqASCjSOpwwIO6jY0EvxC5t9SRTMmossiozAHMbiRW+5kB/5aiJG4UdTmSEatcmedpxy8STMne9n7wZymM6snOarddi0llSWaQySBFRnMUQYhHkki0NpzEytIe8mDsPEZqxbejyFBOBI+ZoZoW0pGgAmSGNmVVUAHEC/eWznbAfKScHj04NuqYXS3MUKTlMKo1ZyPU4zjGMQjyNbFDxaB5DGssbSAZMYcFsYBJwDnHeXf4io7/CcfrZutcmsyCTT3dORbtb46ZxpbP1gVgdn+ysltOhLj1eCKSOIFtTHmGIuzARpo3jzjLDvY2xQSXag64hbj3rlhB8RGd52HkREHwTkatGRg1MCofhS86eS5OSgHJt/Ix7NJKPPWwGD00xoRjUS0zQUdgASdgOpPgK8ZdqeMm7vbq4OfazO4DYyFLHQpxtsuB91emPS/2pSy4XPv7WcG3iUYyS4IdsEHZUyT9w2yDXlKgUpSgUpSgUpSgUpSgUpSgUpSgUpSgUpSg7v8nztsCjcOkzqXVLCfAqTmROuQQSWGNt28t+2V4m4XxOS3mimibTJG4dW8ipyMjxHmPEZFesvR/wBuYeJ2iyqVEygLPEMgxvjwB3KHBIO/l1BACc4nw5Z42QkqequvvI4911PgwNWuH8QYsYpQFnUZwM6ZF2HMjzvp3AI6qTg5yrNIVi3/AA6OZQHGcHUrDZkbBAZGG6tudx5keJoMqlQ4u7mDaVDPENudEAZQPAyQqBq8iY8knGEGe7nWPFIZgTFIkgGM6WBxnpkDcffQZVQ3D/1+9+ytv51TNQ3D/wBfvfsrb+dQTNKVgXvG4IjpZ8yeESAvIep2jQFsbHfGNqDPqDuJvXGaFc+rYKzSY2l30mFGPVT3gzDPQrsTkXPV7i4/TAwQ/wDBR/av5cyRDhFx1RM7j38ZBlYolVQqgKqgKFAwAAMAADoMeFB9AY2qtK5X6bPST6nCbS3b85mU62ViGgjOMHbo7DOPIZPiMhzD0z9tfX+IMsbBre3HKjKkEO3WSQEdcnYfBQdsmuf0pQKUpQKUpQKUpQKUpQKUpQKUpQKUpQKUpQKluzHae4sLhJ7dtLrsVOdLqeqOPnKcfwBGCAaiaUHrrsL6RLTikWYm0zqgaW3Y95MnBwcAOuR7w8xnBOK2mvElhxCWCRZIXaORSGV1OCCDkfxFds7F/KGGEj4khyBj1qIZyRjBeIdPHJTx+aPAO31rfa5UURvyQTkg3HNlt+WuBnXNbq0iocAnOE7mWIwuZfhPGbe6jElvKksZ+cjBhnAODjocEbHfeovtxbk2ckiOY3iUyKytIpxjdcxOjYO3j4UEVJxFY1bF3drIqsXj9lNpVY0kY95MaPaIOacL3hkgHNRZ48IpJ5XurmPUtsoZ4rReaWWZ1VdShRhUc6i2GxsT3dX3LciB51kjUpzLewRozytKw8lhpVd0PtWOsMCCkYA7oerVtewma2ja35ZmiR/Z3c5ILNHyH5/ddH03NwGIBLGRV1HOwSMfGLeR1V5+ISK3V8GGMnWsagcoJJu7xgBPFwD0cDYuy89rJDqtYhFHqIwI0UE53IKZVvjgnfIOCCK0+x4vA0ULNaLiXSsXt2GqQ3Fsx5i6cRpznjbu69lI0/NO29j5YpLbmxKyiSSTOuYzsxjkaEMZWZteRGMYJGMAEjegnKVCdpO2VlYIGupljz0T3nbr7qLliNuvSuGduvTzc3QaKyDW0BBVnOkzODkHcZEYwfm5OR73hQdB9JvpjhsVkgtSJLzAGfeji1A7sejOBjC/EZ8j5vu7t5ZHkkZnkdizOxyWYnJJJ6mrNKBSlKBSlKBSlKBSlKBSlKBSlKBSlKBSlKBSlKBSlKBSlKDL4Zxae2kEkEjxSDbXGxU4yDgkdRsNjttW68L9OPFYlKSPFcoV06biIN49SUKsx/8AUTXP6UHaLf5RClvbcPiK51Eo4zr273eTGdhv12HlWYflC2f/AHeegX34/dBBA9zoCo2+A8q4XSg6xxj08mWGSKKxhjU5VTrbZCwLAiMIe8q4IBAPxG1atf8ApX4nJGYlm5MRJOiEad2zrJkOZGLMzMSzEksTWoUoPuaZnZmYlmYlizHJJJySSdyfjXxSlApSlApSlApSlApSlApSlApSlApSlApSlApSlB3fhHyf7KW3gla4uAZIY5CAI8AuisQMr03rL/JzsfpNz+Ef9NdG7Mj8ys9j+qweH/hJUlg+R/A0HJ/yc7H6Tc/hH/TVq5+T5w+NHd7q4VEVnZiI9lUFmOy+ABrruD5H8DWHxqxaa2uIl2aSCWNSc4BeNlGcDpk0HMT8newxn1q4x5kRePT5tV/J2sM49auM4zjEXTz92tt49wG8u0jDxxR6CRpWbXqDrpLEy2pClcbYXPeOGXG+LxnsVcyyTFWiCPbywjI0s2u0aBeYwiLthyCcuQRghQV3DWZPk9cPUZN1c/csbHqB0VSepH419/k7WG/51cbddotvr7tbXxHsQWeRoViTVdpKNiDyEs44eWcL/wARA2npspzkbWL7srJFGzhFbdnkREdjMTxCO5VXCISwMYZCSDpDnYjOQ1a6+T9w6NC73dwFHjpjJznAAAXLMTsFGSSQACTS19AHDpEDJd3BU5Huxggg6SCrKCrA7FTgg7Yrd+EcElFlbgIqSRXMt0kZDKpDTzuiHYtGDHL4gkHqNiKx+IdkJJGmmk0h3huz3A7mGWWC0giaLChnKpbE57p1MMDpgNU/J3sMZ9auMefsvHp82qSfJ6sF63Vz1UbLGd2bSMgLsM+PQbnoDU3/AIWuLi3uOXDFb82d3RGTTozawQhl5kLFcPG2e4jHYqyj3s9OxUq8ogR55ryy7t7QnicF4mo6O8RFG679GbA2JNBqo+Tzw89Lufrj/K6noOnWrMHoE4a5bRd3B0l1YhUwCjaHBbRjIPh99bHd9hrl7Z0SK1gmcyszRbjmvGqI6Zt/ZKugLhVD+63MBD8zNbsdLqnISHS0ruFyQJQb2O60yYj21IpjPv8AQdRsA1cfJ2sNvzq436bRb7Z27vkKr+TnY/Sbn8I/6a2q17FyKwciPWDalCNXslj4hPdTRodI7ohlEa4xnSRhQcVtwB8j+BoOT/k52P0m5/CP+mn5Odj9Jufwj/prrGD5H8DTB8j+BoOA+kX0OWvD7CS5immd1eNdLhMd9sH3RmuR16b9OY/2LN9tD/115koFKUoFKUoFKUoFKUoFKUoFKUoK5pmqUoK5pmqUoK5pmqUoK5pmqUoK5pmqUoK5pmqUoK5pmqUoK5pmqUoK5pmqUoK5qlKUClKUClKUClKU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30" name="AutoShape 6" descr="data:image/jpeg;base64,/9j/4AAQSkZJRgABAQAAAQABAAD/2wCEAAkGBxQSEhQUExMWFhUXGB8aGBgYFxodHxoiIR0iHxwhIiAcHyggHhwlHigdIzchJikrLy4uHx83ODMtNygtLi0BCgoKDg0OGxAQGywmICQtLzQ0Miw0LywsMC04NC8sMC8sNCwsLCwsLDQ0LDQsLC8sLC8tLCwsLCwsLCwsLDQsLP/AABEIAKgApQMBEQACEQEDEQH/xAAcAAABBQEBAQAAAAAAAAAAAAAAAwQFBgcBAgj/xABAEAACAQIEBQIEBQIDBAsAAAABAgMAEQQSITEFBhNBUSJhBzJxgRQjQpGhUrEzYsEkkrLRFRYXNENTc6LD4fH/xAAaAQACAwEBAAAAAAAAAAAAAAAABAIDBQEG/8QANhEAAQQABAMFBwQDAAMBAAAAAQACAxEEITFBBRJRE2FxgfAUIjKRobHRFULB4SNS8TOi4gb/2gAMAwEAAhEDEQA/ANxoQihCj+YMY0OGnlS2ZI2YX2uBcVF5ppKi93K0kKk4PmfFmIzS4nDhAYwckTsys5FlZTbt3G2m4qoPdVkhUB7qsuHyUtj/AIhYeFnR45c0bOrgBdMoXKfm0DkgL972tXTM0aqTsQ1t3t6+uylODcyR4uCWWIMDHmVla1wwF91JUi1joTU2PDhYVsTxJp1UdhOcVj4fhsViRd5sqhUAGZie2YgAd9SBXA/3QTunzgy6d8bNG3r0Hh+F2bn/AAqxwS+spNfUZbpYgepS2Y6n9IPeu84QMBKXOZu310r50u4nnuFJJY+jMenKkRZQhBZz6beq9c7QWhuBeWh1jME76DyTT/rzHcyhnMYiDtB0hnU9UxH1ZsujDb62JuLHaDVT9hd8OV3reWnNpV6JxL8QIAtxFOzgyBowq5lEYBdjdgtrEHQnf2NHaBRbgHk/EKyz2z02tK8wczMvDPxuHFiwjKCQbZ5FXUA+CdjTWFY2V4B0N/a0jiGuiLm7g19aVfx3OWKwryQYtoUcQrMk0UbuLNKI8rIbE3JtcEW312ptuGjkaHxg61RIG16qgvc3IqWwfxFw7wmUJM1nESAIM0rkHRVDEre2z5apdg3h3KSNL7gPXS1MStItIY/n5IXLyCZVWBZGwzQZZRmlEQOYsFtc7eNQTU2YNz8hWtXeWlqJkrM9NF5m586r4dIVeItI8cySoM6WiLqQLkeDvqDR7JyhxdnkCK0OdLvaXVJTB/EKFViWXqSZliYzLGFS0pYKSpcsouLW1Oo31NROEcSaoa5b5a7KXOAlE+JmEJmGWW0Ss1woOcIbMQAxIAJHzhdKPYZMtM6+unoWudqCrJwLii4qBJ1VkD3IVipIsSP0My/sf50paRnI4t6et1MGxakKguooQihCKEJvxDBrNE8T3yupVrGxsRY61wixRXCARRTDF8uwy4dcOwbIuSxBs3o1W572rhaCKK45gcKK7xHlzDzmUyRhjKgRz5C3KkeGF9x7eK4WNN3uuOja67Gq7wbl+LCwtDHnyNe+Zyx1Fu+2mmniutaGigusaGfCoJfhpgcuUiUrbQGViF9wOx9/rUeyatD9SxF3YvwH4T2fkjCuiqRJ6U6d+o1yubOASd7Nc/c+alyBVjGSg2CNb0GtUlZOUMOzOxD3kkSVvUfmT5T/APVHIFH2qSgL0BHkdVXuL8P4VhjIssrBmXKyq5ZrdXq7Lsc9z9DVkeFc/wCEetVL2yYb/Tu5fsqvzNi8BMjLAJVkaXOZXBNswyuAAwNiAPTa1NfpUzhlVqWH4p2L7fmKqstsx/3VW3hc/D8TgU4e8+ZQqrreItlIYWvtqB3qQwWJw1ODdN9e5IS4mOd7idzdfVSMXw9wQiliyyMJQodmkYuQrBlGYm4AIFV+2S8wdencKR2bc8tV5/7O8EVkDCV2cqTI8rtIMostnJzCw9/FHtktjPTahXy0R2beia8x/DuGaBlgJSUxJEGdmYZVmWY3Hckg6+9TgxjmOBdmLJ86pRfGC2gn2B5DwkYjIV8yMXzZ2JJZcpuTqRbQX2qp2Kkdeev/AFSEbQuDkHCZQtnsEjQes7RMWj/Yk/XvR7VJd31+uq7yheoeRMKjyvH1YmlvfpzOlr6nLlIteg4qQgA0a6gFcEbRmFMcC4PFhIRDCCEBJ1JJJJuSSdzVUkjpHcztVIADIKQqC6ihCKEIoQihCKEIoQihCKEJuuOjMjRB1MiqGZLi6g7EjsDUyxwaHEZHdFrLeeeenlZoMK5WIaNIpsXPexGy+43+lO4fDXm5dyCoscdtq2IoktJKlgK0I40jJIg021qSe9Wrk7nOTCsschLwbWOpT3X2H9P7VncR4WydpezJ/wB/Hv71bhca5juV2bfsthhlDqGUgqwBBGxB2NeOc0tJB1C3QQRYXuuLqKEIoQihCKEIoQihCKEIoQihCKEIoQihCrHMfNkcTNBEepOAC0aH1hSDcpcENKFBYR7tansPg3PAe7JvU6X39BsTsol1LPOL4dul+PKvBLKXja2ZevmTL1QpY9NSmpjsDmCm+grRMmfszSHNFd/LndXWZvK7qts1ED9yhuAwxmQ9UehUdr5SVUhTZpAuvSBsWt29qnKxzIiWkA9+XoqJeC6lPy8EjdSPTEZZcKInjvKjCXMuZMxQrGxFyrElcrWJuBSrcXJHIBZNXbTQ0F6538goPjBafumx5Wa0ZMoBeWOMjKNOobBh68zAf5lTva9qbHHGtAPZ/wDt/wDProljgST8X0/tJ4XlrqwdVZwMwkaNHUKXWNgrE2ckHNmAADDQXIzaXnjZaRcewORugRf+ozpUHh3MPj67f2mnGsHHEkAjOY58QjsVyljHIqbZm0BzW11BF7HQcwfEZMTiTs3lsDXcC9ApS4RkUVDM3qrz8OuYVjwkyyk5cP69AWOU6nQeDf8AekeMQXMHt/d907gQXN5FZ+W8TPMDPMyqkoBhhWxyp2YsPmZgQTbQaVkPAGQ2T8ga08o21KnKrVSKEIoQihCKEIoQihCKEIoQihCKEKB5g4+sRaKMh5QuaREIMscZBHUVCDnKmxy722voC3h8MXgPdk26BOhPQna+v21ESVAcp8I/FhcXMssRaRZXi06U0iAZJ1VhnS4ynKbaqLjS5ZxcwiJhjINCr/cBuy9DvnnrkdlxovMrnxeX8iD/ANQ/8JrvCW80jvBQndTVnXCFk60fROWUtZDpoSLd9NiR969BIxgicZB7tZ+CzzI4uAbqnKyT5Gn6gA6pckkBjJAotYW+ZBYBdtLW0pdnsNtY1l2LFA6HI/2ouOIAJLtDWfVeI+MYhr/nWygPqEBPTOZbem5YHb7jYkU1JgMGxtmO/Cz/AClo8XiHmg751+ElDxSZYjCsriJtSgNgbm59wCdwDY99zUn4TDEglgy09flTZLLRHMc/Xql4x/EJJiDK5cre17aZrFtgN7AnyddySV2wwRHmjaAU0C94pxtXL4Razz+OmP71kcVfzBvinYW8qlub+V+nbEQISsaW6SWBjvLnd4wQQCQWvYBjZbEa3zo5b90nX8LSimscjjrv5Vn/ABspnk/jzTxR9cqHkzGHZWmQbPkucuhGgJquVgBPLoFXNGGuPLoNe4+KslVKhFCEUIRQhFCEUIRQhFCEUIVW5t48sLxxul4TrNOr/wDdTp02YWO5vYm23insLhjI0lp97YV8XWvDdRcaUfwHlkvMZ5CrAsr9VRZpXUDJMjKfRnj9DxkWNj2Jq3EYumdm3LUV0B1abGdHNp1HkuBu6vNZims7+MfMWGggSCVvznZWRRa6i9i7eF3Hvb2p3h84hnDjociqZ2FzCAs4w+IKOjqdVYMD7g3Fe27MPaWnQhYDpeU30Vi4rxaB5JhEWELYHERIMh0lxDs7i2npvl1Om+tecbwidsZyHNzCsxoLWp7fGXDpXTdHGeMxzAnOzMcFiIDdGUZnRVj0JbKTb1ZSV0BqEnDJvf5WgAnrZ+dDLxCkzFMNWT8qS0nMSZ4nEsnpaRwCh/JDYUQrENTp1PXddNL7m9LO4bM0O0/OY+XVMCZpr1SrfG8WJZuoCWvDCrFrklkTKxJOp17nemYGmEOB3KkG81KT+F/PeHw+MkwsoCiUgLMToGH6T4BOl/NZmLl53+CtqludKoVI5w5fyhpoUOe4YyLd5UsRkSJbZVUsdTey6kjUmr4pNj/XmmYZP2k/jvJUry9xyR+nDLkadBlxDISFVspIUaWZ7D1KD6d/YRewDMabKEjAPeGm3grHVSpRQhFCEUIRQhFCEUIVN4pzbI+DXE4ZDHG8oUzSrcJHfWbIpJK+xy2vc2FaMWDa2cxSGyBoMrd/rZ38L6C1AuysKO5G4C8hbEyqAZWZmcEkygkqysrL6oGAEihtVvbarsdimgdkw5Ch4b5UcnD4TWR11XGt3K0OshWKnfEjn2LhcN9HxDj8qK/2zNbUIP5tYeQIWRfD/kqfjeJbH45m6Be7E6GYj9C+EGxI8WGtyBC0zm/4fB/zcIFUgaxDQG3dewNu2x9u+/w3i/ZNEU2mx6ePcszF4DtDzs16LN8Rh2jYpIpRhurCx/n+9eh7Vr28zTY7kg2Ig0QkyaWkkTscaTF2IVQWY6AAXJ+gGpNZ801J6ONaByb8PXZlmxYyqDcQ928ZvA75dzpfTQ40+KvJqZyGi8fF74YjGq2LwigYlR60GgmA/wDkA287eKRUVD/B/wCJxuuAx7EODkhlfT2Eb32bsCfodbXELbGF9DtQhUDnHgcUJhYSCKJGGQKbNHYqcsKKBmeRt2NyAT2NMxvJvr618E3DI43lZPqye5WHlHmRcbGxyMjobMCSw+zWAJ2uLXBuPc1SR8hVM0XZmrU/VaqRQhFCEUIRQhQ3G+ZsPhbh2u/9C6t/yH3IqxkTn6J3DcPmxGbRQ6nT14LMYuYBC8fREwgidnjhaYZVJFrGyZig1spYgXPtbXcHSg84FkUTWf3q+prNaDeBAVzSeQH83/Cn4PioAQJMLYdyklz9lKj/AIqX/Tb+F30UZOD18L/mP7P2TjmX4q4TD4RpoiZJT6UiIIOYjQt4Uee+wpObDSRfEMvosubDSQ/EPwsv5C5PxHHcU+NxzMYM/rbYyEfoTwg0BI2Gg11FCoX0XhcOkaKkahUUBVVRYADQADxQhe5ZAoLMQANSSbAUIVN4/wA34QjJ0hiLeQAv7kE/cCroi9ptppVF7XZVazDmTDjEYhZYf9mjAUGFRmDWJJN9Nxpt2p0Ondq8qxkYOy0LgHOuCjOU4YYe+mZAGH3IAb+Krkwkrs7tMezuIyV7weLSVA8bB0OzKbg0k5paacM1S5paaKWqK4sm+L/wwGLDYvCKBiQLyRj/AMYeR4kH/u+tCFH/AAe+JrN/sWOLF0U9OYgk2X9MncEdmO+x1teEkjI28zzQU44nyO5WCyrRzdzBhsTGYjG7DWzhghFxbS6t/I3APYGs08cZG64239AtrDcJlaQ5zgPr+PukcP8AEIxKF/DhgABfqEE27k5Tc1S3i5JzZ9VaeBtOj/p/ameE/EHCykK94WP9dsv+8P8AW1PRY6OTLTxSU/B8RGLb7w7tfkrYjggEEEEXBGoIp1ZZBBor1QuIoQqpzlx6WP8AIwyO8pF3KKzFB20UHU+e1MQxg+87RbHDcHG//LOQG7WQLPn0WTzSam+9ze+976373ve99b1psbei9MZAR7undomkstNMYl3OTOWSmGtVJKbS2YEHUHereUEUVWReRW3fDPj4lgXDPGIpYUXKgXKGj/SwU7f2797DzWNwzYnXGbH2PRefxeHbGbYbH2PQq5yyBQWY2AFyT2A3pJJrKeauOyYrMwV1wyGwNjlvsCzWsGNxYE9x5q1rUoSZD3Ktu1ORxpqKJNZpf5Fx7i5F/pcEX8gjtTkbFoxRJlPNTjGJ+ONSPKvMk2Dlzxm6MRnjOzD/AEb3rmJwzJWUddiu4iBkjaOq3nhuOSeJJYzdHFx/qPqDpXmnsLHFp1CwXNLTRXniePWCNpH2HbuT2ApbETthjL3bKyCB00gY3dZLi26ks0qRANIS8mRfFhc27DS5P+teTlfNi5C6ie4bBeshhiwsdWAOpytRuJcgBiCA1wpINjbex2NvauNhdy81ZJoObzcti+m6i8RPVzGK4NUfiZSLXvqLj3HkeRvr7Gmmxkaq5gB02Vu+H/NcuDdIpr/hpNRmBGS5+dfK3vftv4p+CcxUHaFZPFMDFiQ50ddo3Wt+49/RbYDetReNQzWFzsKEAWsZXjCSDGSzAv1DGwTPkJtKpABANsotsO1aUkJHI1ux9FeoxuHLWwxs/a4Z1fn/ACunGQy4bFzOIjiJTK0l2ClW6aiHpqVZmFxoAw1vc2246CWNway67uvzWfLDNA5rIy6uo6/P+dF2OXDs2NUjDKBGFhchdLRZnJW4LZnJXMpuCo00rtYgNv3rs9dMv7VJOJ5bPNdnrpl/a7JLg1w+YLh2ZcOWhXQsxGGJYSeSZrAd77UP9rv912f4r+VF5xRP7rtOOFw4Np5Gf8P03EIK2QatCMxBLelS5sQovcDUC9cL8Vy173r11XLxPLXvKE4dxJocdhZi2qQYZJSCDsCsoNtCR+17VZBG50UgkGZ69U3hcO+SGQSDM9eqv/OfM8EmHMcE8cjOQGCOGIXc7djtWbG2ysJ+YpVWTEL+BYFkJWGdUs2VwzG4iZdRJFKdybW89xcY3XkFNjDoE9hbDriFjKRKrRdZixX0GV/QArgDKqLcre9nuO15NbKQaJyyyVzWvzrZNkxGHd4Sxgcrg4447sEGZZj1QxZWtZCCqsCdXsbm9SbHOCSA4X681Y2OYEkAhJLicIsKlI8OxvIRmGYj/bFCatYkCIki42A8VJ/tQOXN9lJ3tAP7k041BCMKBF0s4xT/ACZSzI0jlddCuRLAggggCxvtZC+fnbz3+PyusklDhzWrJ8OeYIsPHJFPKka5syF2Cg3+YC/0BqrG5uDlTiDbrSnO/H45+msMqyIASSjAi+wFx3A/vXkuMSkubGPFbXBYRyuk8lA8C4kIWxDk2thpLe5uhyjySL6VXwotZIS41km+KxPkgDWCzzD7FOnmwoOGhDI0WHaZIgSFUnoJYm4IVTJnsSCL23rac+BwokVf1WIyDGNcXNabrXuyH8fJM2xOGEzrlw+R8Q6nZsq/hrnK1hoZxvlGtwNLEwaIOgTRbj6Fc9Udq/k+X4Tvhk8E0kcuIbDEGDDBlypm/wAMiQEsbKA9tAC1gALb1NzoyRZFKuNuLjjIDXhxN719szruNlXOLKCYFuDkhyGxBtaWTTTTa32tWfxCRnK0MPX+Fo8IEwdI+UGzy676rWvh/izJgowxuY7p9h8v8WH2p3Ayc8I7slkcViDMS6t81PYyLPG6j9SkfuLU600bSDHcrgeiwnlzDxy4hEmVigViygkH0qTbsb6VvTkxxlzV6vHTujic5hzT6TllOkY7k4jrqBIbkdJ2lCHKl7lljL7ah1t7KxcQcZG9Kz01/hZDOJPc9t6Vn4/wmWK5MdBMWmS0UKz/ACvcqxcara62KG5O1x72aHFGf6n6V81b+pNP7Snk3JIeVxDMojSOG7PfV5Eza7WH6r9gbbg1BnEncvvtvM1Xkox8QIb7zbzNV5JnBy0SsdpUMjpE/Ts1wssvSBzfKbNe9uwodxBv+ppMDiLBZ5TQIFpvhsJmkEaENd8isNm9WUEex3rpm5mcy1Inh0XakUKvy1T/ABHw0PCEMv4nriQhCOjky7m987X8WrMwotxC8axvMUpEkRwpcx/mCZYw+dv1BjfKDa4sBTjuZsjWg63t0CZDSHBo3tOeMcvZpMW6yCRUE+rmTMrRIpF2OshCkakkaW1qEeNDGCxR7gKOqkzEhjRYz7qTaDky7yp1UlcCaJbZlCzJGHW5NgV1F+247VdLxT3f8Yo9+auk4h7vuCiksJwAGGRy6qIWnzyESaiALm9HYXJtpeov4hmDWo7lB+M37kvjeA9ETZpVLRxyShQretY40kYg2sDZ1Fj7+KpdjQdku+e03wvIh4uuXr9AR2a/Tz3uNvnW380vO+0rz8xXMbymeEhcOZesGu4fJk3NiLZm2sNb968txSP/ADB3UL1XBiDAR0KV4Pw5cRDizr1UVOjY/rZiACO4JAHnXTWpYHDMkDuZW8Sxb8LyFuhJv6JbinLEbLEY36ShSs0j5mBlE4w4sBcgNJe1tAN7U87AtoV5pbD8b955kFi/dAoGs/6TDBcq5Y8QZiDKIMQ0UYzXDQyiLMSPSRnuMpOtwfp1mDq+ZTxHHg4N7EEZi7rzH9pzj+Wfwom6jLIVw0zrkv6XjVSLjcjX6GxqtmBHNTyD3bqvEcac6O4mkG9TmF3H8H/DmIF1cyJnGUG1rLsTow13Hg3tpfLxeGMLA8m7TuHx4ne5gaRXX8arR/h1h8uGJ/qcn9gBWnwltQX1KxOMPDpwOgVqrUWSsY5+4fJgMYZ4hZJsxU2uAWBDr9dSR9T4rewbmYiHs37fZbuFkbiIezft9tlW8LzLiIyrK4BXp2OUH/CUog+mVmB83pj9Pw/RWewwnZLx8xz6W6QtH01tEoyLZgAunpsGYD61A4KHv+akMBFpn80vheP4hSSGW5RFF0U5cgKoy+HAJGb6eKqdhIen1Vg4dAdj80tgOIshz2vIuH6ERvolixRmBBzlWYtuLkDXQELyQN5S1uVqx/DGujMcfu2QTvp0zFKx/DXl7NIsuW0UOi+7Aaftv9bUviJA1vKFDiuIbBD2DdSPkP7Wg8ycKGKw8kWxIup8MNVP0v8AxeloZOzeHLzUbuVwKwfFYyWEPAwy5ZAzKRqGW4H21P1r0TYWPIk7svNbbIGvp6cpzFiD1bsv5xkL+n/zVCvbxoBbxVT8DBQFHLv8/wCVB+FhoDPL/qWHF5m6lyPzWkd7DvIgR7ePSB9KXfhYeiVfDEE5bicrLKjEETCQSab9VVWT6XCjbvc96WfDGEnJyhPp+LGSGZGUmSZGjLXFgHjWI2XLmByKNAwBYAkUo9ovJKPmAWj8mcF/C4dVb529Te3gfYfzeqnGypRtIGajviTwNsRh+pGLyRagf1L+ofXv9qSxkHaMsahbXCMUIZuV2jvvt+FjeD43LDmETAZmjY6d43zp9s2/ms6GR0QNL1k+CinrtRpf1T7A8xYhMtmUhQ3pZQwOaTqkkNcFhJqDuKm7GyBKHhOEAIDem/TL/vVOcLxacRvHnuHV1JYXa0jBns/zC7erfe5qk4+UXmq38Mwpr3dK+nXqn03EJJQQ+WzI6NZQL9QASE2/W1hdt6pdxOcbqo8Mwufu69/2T6FZMS0UYAuLhQqhR6rZibdzlBJ9qXdiJsVywitdsvNS7KHDl02em5vLoLWrcMwQhiSNdlFr+T3P3NepgiEUYYNl5SeUyyF53TqrVUmnFOHR4iJopkDI24P9x4I81OOR0bg5pzU2SOY7mac1inG+U1glmVJTJHHZc1rEO3yx9gzbEkdjf2p88ZLntYAG5+8Tp4Dv+3evRwTF7AXD3jmB3buPQdOpUM+FaM5ZFZD4cFT+x1rVLw4W3PwTsQDxbc/DNPcDg3kNo0Zz/lUt/alpJANVe7ljzeQPHJPuZ+X8bhcG+JWAHL8wvdkXu5AvcDvrpvsKz5MSP2rNxXGI4xUOZ67f2rR8HviDHjYVwsgWPExiwUaCVR+pR/V5H372CRJJsrzUkjpHFzjZK0yuKCq3OPJUWO9YPTnAsHtcMPDDv9dx77U7hca+H3dR60TWHxTostQsz4hynicObPExH9SAsp/bb72rRGLjeMimjiWuGRTSKLS/aqZJEnLKpbh3A55iOnExB/URZf3OlIySJF7nO0WgcscnphyJJSHlG39KfTyff/8AaXLrQyKjZ1VqqKuURzRzFDgMO087WVdgN3PZQO5NCFgPLaYnjOMxDw4dEQkubelU00W9tWb+5JpLEYTnzZqt7AcadE0RzZgaHcflS2K4DPhzaWJ0t3I9P+8NP5rGmikj+ILejxUU3/jcD9/lqveGh8Ui5xUyD0Vl4Ty1PKRaMqv9TCw/nU/arosBPMdKHU5LPn4hBEM3WegzWgcA4CmGXT1OR6mt/A8CvQ4PBMwzcszuV53GY1+IOeQGyl6dSSKEIoQoXmPgC4pb6BwpUMVzWVrZrAnKHIFg3aqpYmyaprC4p0By0u60zGl1nXduobg3HThh0pg5FwSNG/CoQFjDsPJHva51sKrbLyZH/g2tNTYbtjzMru25zqSB5+eW5pXOmVlrhFCF8/fFj4ePgJf+kMBdY1YOypoYWvcMtv0X/b6bCFofwq+IicTi6ctlxcY9a9nH9a/6jsfrQhX+hCTnnVBmdgo8sQB/Nda0uNAKLnBotxpfP3xfjOI4vBLCDJGscQLrqBaRif2GtTMMg1CXONw4NF4+a3/C4pJBdHVh/lINV0r2SMeLaQfBLUKajeYeOQ4KB8RO2VEH3J7KB3J8UIXztJJjOZ+I2F0hT7rCnk+Xb+T7DQQvoflrgEOBw6YeBbIvfux7sfJNCE/mxCoUDMAXbKvubFrD3sCftRa5aoXMvGpMTOkMIlWNZ2jJSTptMyA9RVI9S5NwT6Wsb2sM1D3FxodUtI4vIA6/NXfhUEkcSpLJ1XUWL5cpbXS4udbWv71cAQM0w0ECiU7rqkihCKEIoQihCgOMcqxTK+S8cjXOcEm5Jv6hf1jwDtYeKpfC1wyyPr5pyHHSRkXmOn46eXf1UThOJJw+Y4YBmiDJnkkmF1MncIRcrfUnNpc6eahIIncm1jU9fWaafAcVH2xNOo0A3Kh37HYCuiuUEwdVZTdWAIPkHamwbWU5paSDqF2RAwKsAQRYgi4IO4PtQuL55+JnIUvCpxxDAErCHDeneBr/AMxk6fex9xCuXDPinJPgo2EOTEHRyfk0/Wo3s3g7WO+hOng8B2g7STIff+lk47iQh9xmbvsq9icTJM2eV2dvLG/7eB7CtF72Rt5WCgvMzTvlNvNoVaycRiEsSl4ZWQhlJVhsQbEViT4hDHuY7maaKt/BOfMikYoFgoJDqLtoL2IG5PtVEOPBfyP+f5XosBxgkhk/z/KyfH43G8z48RxgpAhuAdUhXuzW+Zz/ADsNATWovRrf+UuWYOHYdYIF0GrMfmdu7MfP9hoKEKaJoQs+45zEuKkEcNpolJWTD2VXn0JVo8/zICCbgggpmF7C9DncxoJZzw80M+7r4KzcD4BHFllZQ0+WxlZQHt2DEfMwFgW72vVjWgZ7q5rAM91N1NTRQhFCEUIRQhFCEUIUfxjhEeIRlYAMVKiQKMyg6GxI9z+5qD4w4Zq6Gd0TgRmAbrOj4qvx8WODmkib/BTKXdz6rEfONbBARlsq7+DvT2nI4g6D1f8AGic9n7aNrm/EcgBprppruSTp1Vsw86yKrowZWFwRsRTAIIsLPc1zHFrhRCiecMeIcJKSA2ZcgVgCDm01B0ItfTvTOFiEsoadN0njJ+whL99vFY3DFYWHat2acDILxLn2bVikway/gY441jbECRme7G3TcLsTaxBJPuBa1YMs7uarWwMJHNh4yxoDnmrzy1/CMPwQOxVJMwKIyPYZDnzBVZgxVDmAFlLn1Kba2CMgc85H180fogLqEl+AzB788vn5LsPAwyQt1gDKiNlKHQusjAXGh+Q6m2mtr2BUfgHv1f8AT+1YP/z+Wcn0/tQGCnEkaOAQGUNY7i4vSsWG5TSwJmGN5YdjS0f4YCJYJEjjVGzlnKixfNrc/wBvoBWzG0htFes4NijLDyO1b9tvwrnU1rqn8a5gaaRsNAu7PFme6KzqpYqkiklWW36kIO16qc+zQVD5LPKPXrwUpwTgaowndMs7RqrLmzLHZQCE7KCRfTc1Nrd1Y1tZnVTlSU0UIRQhFCEUIRQhFCEUIRQhMeLcMWdbEDOvqjYrmyNbRrd7eKi5ocrYZTGe46jSxuL71WuHzHh7MsgfI7ERoCpva7SSsTZUBJ82GlUA9lr66lPvb7Vm0iwMznvQDQMya+evRI/ETFLLh4WRgVL9u3pvY+Drsa08FIASe5eS4+HMiaD1/Kos0PTZUb5mjWUD/KxYKf3VtK5PiV5qbDyRMa9wydolkxrqYmDEGLMIyP05iCwH1Nt6xJsUNbXG4uZoa0ONNzHcll4xMGLB/USu6qbZQQuUEWWwJ+W3zN5NZ7sbK40132TH6nit3/b8Ln4+ULGc+gIVbAaZVfL20UBnF9rm3in4XyuF832UxxDGFpf2mnhfyTCNAiqqiygWA9hWlBBeaznOL3FztSrh8NZbTyA6XUDfc3vb3Nrn7GnJ4uRgW/wGw9/gFKcz8xdQNBhJT1QwDZRrIBZnSKQ+gyhf069xoaznvvJvrwW/JJfutOfrTa0/5c5eRG/ESojTm9pcuVmU2sXXYS20JG+vmpMYBmdVJkYHvHXqrJVitRQhFCEUIRQhFCEUIRQhFCEUIRQhM+J8OSdQG0I1Rx8yG1rj7djoRoQRUXMDhmrYpnRGxvqNiOh9eCzfi/A2gYwourjOqhjlyx/M5J+eZr7AaC1KAvhdTN/sPuU3j4oOI4bmxLiGsOZFXZ0GhpgTPFNEZ4Z84YRwQxNFla7ZJHZrNbLbK3nWxqE2IZQsrws2Iw72RDm+DUUTend3KXl41EZRJ1LsFIzBZFzAzZwrWJc5VvZbhLtbYmx7bC85E/IrRdxXCk/F4ZEeV6/JRsnEQkLpFJYiLGCMAHKHlkZoNCLaKbbaaimBKHOBbdZrj+MYftGlrjWd5HyScuPH4jqhz/imS+t9cB0L69+r/GtNtY52gV44zhf9j8ipLg04aQyhyFDQNK5/V04GR85Yg2DZWzNf5ARcgVa+FzNe9SwuLZMwcpzFWfPMess0t8P+X45sMzyj5yvTINmXJsyndWDd/arcYRyMi3AF9xpV4GFpfLJ/s414Wc1a+D8CyMzy5WkZrsVFldl+SXKfllK6G2+tZ7W1qtJrKzKnKmpooQihCKEIoQihCKEIoQgmhC8GQUKJeAvDT+BXLUDMNl4aY1y1UZnbJNnJ71yyqi953SRSuKsgqjcz8sMrGWEXQ6so3XzbyP7VlYvCOLuZunRYWNwBaS+MZdFVhUoMOshcJrbw+HQAkZHragw6sa1S/LvLUmJYOwKw31bu3sv/ADqzE4xmGbytzd9vH8LRw2Ec/M6LSYoAqhVFlAsB4ArzLnFxLjqVrcgGQSquw2JrllWNkkboUquMYeDUuYq4YuQapVcd5H7V3mVzcY3cJVcUp72+tdsK5uIjdullYHauq0EHRdoXUUIXDQheWHvQoOukllripOapHPPE1w2O4Y8kmSMdfObm3yoBcDfWoEgHP1otTAwmXDzNaLPu181FYT4gSyY0ooXoZvSmRszJlJzqR6mY2uEC2O1xvRzZq5/DGNgs/F1sUD0OwHU35JGHnycw4pg8bGNI5I3KKLB2AysquwuB73oDl08NiD2AgiyQR4biwE4i5sxaYsRyPE6fio8OVEeU/mKTcNmPy+CNfau3nSgcDA6HmaCDyl2t6babqQ5u5rkw2KWONlsvTzxugGfOxF1cuGNh/SpAI33Aqe/lNLAca+ii8RzpikmkA6ciiTERqmWx/LiEim4Ouva3nXa0e1d9/oo8x+/0SHJ8a47F4pp2jkJiia8V1UEjX7jY+4NELiXk+CXdho5iecA6aZKt8WdBiXlhLPhYW6Z1uXAt1mUqthkuDrfQA7Xt6aFvLGGH4jn+B5qtvDomtc0aH5+SfcM4iqY8xoIZozOUQMpL5LAiQH5SF8d7/SiUvMHMSQa269OqsiwULHUBfihOdMTicLiEkaNs2FmY9NSrQlNFudvUNre1RODjjlaQD8Q1zv8A4mGgOzUvgubp1niwxZdZoEAK+oxvGCTfv6v1Us7CMMZkrYnztTLW81d5Utzzw1FaGa7ZpMREhuxtlsQRa9taVw7zRb0BT2AkcQ6PYNJ81FY/j8+CnbDxBSkbKI4HzGScOb3V7bC5He2Xub1YImSN5nb77BXMwkWIjEj9SMyKoV1Hl9U0Xm3ETLPHJk9UU2ZFDK+GKBrZjbW9gO248WqXs7GkEdR5qz9PhYWubeRbmap19FJ8lcwO8sGGd1ZfwyFQiliCEUku17qdxYix01vYGrEQgNLx1PoJbH4NgY6Voz5jr47DdXvLSSxQCNE8wwYj5jp96m1O4ftHC+ZOlB7n+KkmwDuvVCkuNtQuO0SVq4qqXl4wdwD9RQhcWIDYAfahczQYh4H7D6/3oRmjpDwP28bULmaGjB3AP1FCM156Q3sL77ULmaBGB2H7VxcNoEY8D9qEZphguDRQmZkWxmcu+pOpFjbxp4qbpHOq9tFw2jg/B4sLCsMK2jW9gST8zFjqdTqT+9EsjpHF7tT/AMXKOi84vgsUkscrqS0XyC5yqfOXbN70Nkc1paN0Zp80YO4vVajVLy0YPahcornSF72F6FyiuCEDYD9qFw2dV3LXFDlTnBjQ1NqbwwppTiupl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32" name="AutoShape 8" descr="data:image/jpeg;base64,/9j/4AAQSkZJRgABAQAAAQABAAD/2wCEAAkGBxQSEhQUExMWFhUXGB8aGBgYFxodHxoiIR0iHxwhIiAcHyggHhwlHigdIzchJikrLy4uHx83ODMtNygtLi0BCgoKDg0OGxAQGywmICQtLzQ0Miw0LywsMC04NC8sMC8sNCwsLCwsLDQ0LDQsLC8sLC8tLCwsLCwsLCwsLDQsLP/AABEIAKgApQMBEQACEQEDEQH/xAAcAAABBQEBAQAAAAAAAAAAAAAAAwQFBgcBAgj/xABAEAACAQIEBQIEBQIDBAsAAAABAgMAEQQSITEFBhNBUSJhBzJxgRQjQpGhUrEzYsEkkrLRFRYXNENTc6LD4fH/xAAaAQACAwEBAAAAAAAAAAAAAAAABAIDBQEG/8QANhEAAQQABAMFBwQDAAMBAAAAAQACAxEEITFBBRJRE2FxgfAUIjKRobHRFULB4SNS8TOi4gb/2gAMAwEAAhEDEQA/ANxoQihCj+YMY0OGnlS2ZI2YX2uBcVF5ppKi93K0kKk4PmfFmIzS4nDhAYwckTsys5FlZTbt3G2m4qoPdVkhUB7qsuHyUtj/AIhYeFnR45c0bOrgBdMoXKfm0DkgL972tXTM0aqTsQ1t3t6+uylODcyR4uCWWIMDHmVla1wwF91JUi1joTU2PDhYVsTxJp1UdhOcVj4fhsViRd5sqhUAGZie2YgAd9SBXA/3QTunzgy6d8bNG3r0Hh+F2bn/AAqxwS+spNfUZbpYgepS2Y6n9IPeu84QMBKXOZu310r50u4nnuFJJY+jMenKkRZQhBZz6beq9c7QWhuBeWh1jME76DyTT/rzHcyhnMYiDtB0hnU9UxH1ZsujDb62JuLHaDVT9hd8OV3reWnNpV6JxL8QIAtxFOzgyBowq5lEYBdjdgtrEHQnf2NHaBRbgHk/EKyz2z02tK8wczMvDPxuHFiwjKCQbZ5FXUA+CdjTWFY2V4B0N/a0jiGuiLm7g19aVfx3OWKwryQYtoUcQrMk0UbuLNKI8rIbE3JtcEW312ptuGjkaHxg61RIG16qgvc3IqWwfxFw7wmUJM1nESAIM0rkHRVDEre2z5apdg3h3KSNL7gPXS1MStItIY/n5IXLyCZVWBZGwzQZZRmlEQOYsFtc7eNQTU2YNz8hWtXeWlqJkrM9NF5m586r4dIVeItI8cySoM6WiLqQLkeDvqDR7JyhxdnkCK0OdLvaXVJTB/EKFViWXqSZliYzLGFS0pYKSpcsouLW1Oo31NROEcSaoa5b5a7KXOAlE+JmEJmGWW0Ss1woOcIbMQAxIAJHzhdKPYZMtM6+unoWudqCrJwLii4qBJ1VkD3IVipIsSP0My/sf50paRnI4t6et1MGxakKguooQihCKEJvxDBrNE8T3yupVrGxsRY61wixRXCARRTDF8uwy4dcOwbIuSxBs3o1W572rhaCKK45gcKK7xHlzDzmUyRhjKgRz5C3KkeGF9x7eK4WNN3uuOja67Gq7wbl+LCwtDHnyNe+Zyx1Fu+2mmniutaGigusaGfCoJfhpgcuUiUrbQGViF9wOx9/rUeyatD9SxF3YvwH4T2fkjCuiqRJ6U6d+o1yubOASd7Nc/c+alyBVjGSg2CNb0GtUlZOUMOzOxD3kkSVvUfmT5T/APVHIFH2qSgL0BHkdVXuL8P4VhjIssrBmXKyq5ZrdXq7Lsc9z9DVkeFc/wCEetVL2yYb/Tu5fsqvzNi8BMjLAJVkaXOZXBNswyuAAwNiAPTa1NfpUzhlVqWH4p2L7fmKqstsx/3VW3hc/D8TgU4e8+ZQqrreItlIYWvtqB3qQwWJw1ODdN9e5IS4mOd7idzdfVSMXw9wQiliyyMJQodmkYuQrBlGYm4AIFV+2S8wdencKR2bc8tV5/7O8EVkDCV2cqTI8rtIMostnJzCw9/FHtktjPTahXy0R2beia8x/DuGaBlgJSUxJEGdmYZVmWY3Hckg6+9TgxjmOBdmLJ86pRfGC2gn2B5DwkYjIV8yMXzZ2JJZcpuTqRbQX2qp2Kkdeev/AFSEbQuDkHCZQtnsEjQes7RMWj/Yk/XvR7VJd31+uq7yheoeRMKjyvH1YmlvfpzOlr6nLlIteg4qQgA0a6gFcEbRmFMcC4PFhIRDCCEBJ1JJJJuSSdzVUkjpHcztVIADIKQqC6ihCKEIoQihCKEIoQihCKEJuuOjMjRB1MiqGZLi6g7EjsDUyxwaHEZHdFrLeeeenlZoMK5WIaNIpsXPexGy+43+lO4fDXm5dyCoscdtq2IoktJKlgK0I40jJIg021qSe9Wrk7nOTCsschLwbWOpT3X2H9P7VncR4WydpezJ/wB/Hv71bhca5juV2bfsthhlDqGUgqwBBGxB2NeOc0tJB1C3QQRYXuuLqKEIoQihCKEIoQihCKEIoQihCKEIoQihCrHMfNkcTNBEepOAC0aH1hSDcpcENKFBYR7tansPg3PAe7JvU6X39BsTsol1LPOL4dul+PKvBLKXja2ZevmTL1QpY9NSmpjsDmCm+grRMmfszSHNFd/LndXWZvK7qts1ED9yhuAwxmQ9UehUdr5SVUhTZpAuvSBsWt29qnKxzIiWkA9+XoqJeC6lPy8EjdSPTEZZcKInjvKjCXMuZMxQrGxFyrElcrWJuBSrcXJHIBZNXbTQ0F6538goPjBafumx5Wa0ZMoBeWOMjKNOobBh68zAf5lTva9qbHHGtAPZ/wDt/wDProljgST8X0/tJ4XlrqwdVZwMwkaNHUKXWNgrE2ckHNmAADDQXIzaXnjZaRcewORugRf+ozpUHh3MPj67f2mnGsHHEkAjOY58QjsVyljHIqbZm0BzW11BF7HQcwfEZMTiTs3lsDXcC9ApS4RkUVDM3qrz8OuYVjwkyyk5cP69AWOU6nQeDf8AekeMQXMHt/d907gQXN5FZ+W8TPMDPMyqkoBhhWxyp2YsPmZgQTbQaVkPAGQ2T8ga08o21KnKrVSKEIoQihCKEIoQihCKEIoQihCKEKB5g4+sRaKMh5QuaREIMscZBHUVCDnKmxy722voC3h8MXgPdk26BOhPQna+v21ESVAcp8I/FhcXMssRaRZXi06U0iAZJ1VhnS4ynKbaqLjS5ZxcwiJhjINCr/cBuy9DvnnrkdlxovMrnxeX8iD/ANQ/8JrvCW80jvBQndTVnXCFk60fROWUtZDpoSLd9NiR969BIxgicZB7tZ+CzzI4uAbqnKyT5Gn6gA6pckkBjJAotYW+ZBYBdtLW0pdnsNtY1l2LFA6HI/2ouOIAJLtDWfVeI+MYhr/nWygPqEBPTOZbem5YHb7jYkU1JgMGxtmO/Cz/AClo8XiHmg751+ElDxSZYjCsriJtSgNgbm59wCdwDY99zUn4TDEglgy09flTZLLRHMc/Xql4x/EJJiDK5cre17aZrFtgN7AnyddySV2wwRHmjaAU0C94pxtXL4Razz+OmP71kcVfzBvinYW8qlub+V+nbEQISsaW6SWBjvLnd4wQQCQWvYBjZbEa3zo5b90nX8LSimscjjrv5Vn/ABspnk/jzTxR9cqHkzGHZWmQbPkucuhGgJquVgBPLoFXNGGuPLoNe4+KslVKhFCEUIRQhFCEUIRQhFCEUIVW5t48sLxxul4TrNOr/wDdTp02YWO5vYm23insLhjI0lp97YV8XWvDdRcaUfwHlkvMZ5CrAsr9VRZpXUDJMjKfRnj9DxkWNj2Jq3EYumdm3LUV0B1abGdHNp1HkuBu6vNZims7+MfMWGggSCVvznZWRRa6i9i7eF3Hvb2p3h84hnDjociqZ2FzCAs4w+IKOjqdVYMD7g3Fe27MPaWnQhYDpeU30Vi4rxaB5JhEWELYHERIMh0lxDs7i2npvl1Om+tecbwidsZyHNzCsxoLWp7fGXDpXTdHGeMxzAnOzMcFiIDdGUZnRVj0JbKTb1ZSV0BqEnDJvf5WgAnrZ+dDLxCkzFMNWT8qS0nMSZ4nEsnpaRwCh/JDYUQrENTp1PXddNL7m9LO4bM0O0/OY+XVMCZpr1SrfG8WJZuoCWvDCrFrklkTKxJOp17nemYGmEOB3KkG81KT+F/PeHw+MkwsoCiUgLMToGH6T4BOl/NZmLl53+CtqludKoVI5w5fyhpoUOe4YyLd5UsRkSJbZVUsdTey6kjUmr4pNj/XmmYZP2k/jvJUry9xyR+nDLkadBlxDISFVspIUaWZ7D1KD6d/YRewDMabKEjAPeGm3grHVSpRQhFCEUIRQhFCEUIVN4pzbI+DXE4ZDHG8oUzSrcJHfWbIpJK+xy2vc2FaMWDa2cxSGyBoMrd/rZ38L6C1AuysKO5G4C8hbEyqAZWZmcEkygkqysrL6oGAEihtVvbarsdimgdkw5Ch4b5UcnD4TWR11XGt3K0OshWKnfEjn2LhcN9HxDj8qK/2zNbUIP5tYeQIWRfD/kqfjeJbH45m6Be7E6GYj9C+EGxI8WGtyBC0zm/4fB/zcIFUgaxDQG3dewNu2x9u+/w3i/ZNEU2mx6ePcszF4DtDzs16LN8Rh2jYpIpRhurCx/n+9eh7Vr28zTY7kg2Ig0QkyaWkkTscaTF2IVQWY6AAXJ+gGpNZ801J6ONaByb8PXZlmxYyqDcQ928ZvA75dzpfTQ40+KvJqZyGi8fF74YjGq2LwigYlR60GgmA/wDkA287eKRUVD/B/wCJxuuAx7EODkhlfT2Eb32bsCfodbXELbGF9DtQhUDnHgcUJhYSCKJGGQKbNHYqcsKKBmeRt2NyAT2NMxvJvr618E3DI43lZPqye5WHlHmRcbGxyMjobMCSw+zWAJ2uLXBuPc1SR8hVM0XZmrU/VaqRQhFCEUIRQhQ3G+ZsPhbh2u/9C6t/yH3IqxkTn6J3DcPmxGbRQ6nT14LMYuYBC8fREwgidnjhaYZVJFrGyZig1spYgXPtbXcHSg84FkUTWf3q+prNaDeBAVzSeQH83/Cn4PioAQJMLYdyklz9lKj/AIqX/Tb+F30UZOD18L/mP7P2TjmX4q4TD4RpoiZJT6UiIIOYjQt4Uee+wpObDSRfEMvosubDSQ/EPwsv5C5PxHHcU+NxzMYM/rbYyEfoTwg0BI2Gg11FCoX0XhcOkaKkahUUBVVRYADQADxQhe5ZAoLMQANSSbAUIVN4/wA34QjJ0hiLeQAv7kE/cCroi9ptppVF7XZVazDmTDjEYhZYf9mjAUGFRmDWJJN9Nxpt2p0Ondq8qxkYOy0LgHOuCjOU4YYe+mZAGH3IAb+Krkwkrs7tMezuIyV7weLSVA8bB0OzKbg0k5paacM1S5paaKWqK4sm+L/wwGLDYvCKBiQLyRj/AMYeR4kH/u+tCFH/AAe+JrN/sWOLF0U9OYgk2X9MncEdmO+x1teEkjI28zzQU44nyO5WCyrRzdzBhsTGYjG7DWzhghFxbS6t/I3APYGs08cZG64239AtrDcJlaQ5zgPr+PukcP8AEIxKF/DhgABfqEE27k5Tc1S3i5JzZ9VaeBtOj/p/ameE/EHCykK94WP9dsv+8P8AW1PRY6OTLTxSU/B8RGLb7w7tfkrYjggEEEEXBGoIp1ZZBBor1QuIoQqpzlx6WP8AIwyO8pF3KKzFB20UHU+e1MQxg+87RbHDcHG//LOQG7WQLPn0WTzSam+9ze+976373ve99b1psbei9MZAR7undomkstNMYl3OTOWSmGtVJKbS2YEHUHereUEUVWReRW3fDPj4lgXDPGIpYUXKgXKGj/SwU7f2797DzWNwzYnXGbH2PRefxeHbGbYbH2PQq5yyBQWY2AFyT2A3pJJrKeauOyYrMwV1wyGwNjlvsCzWsGNxYE9x5q1rUoSZD3Ktu1ORxpqKJNZpf5Fx7i5F/pcEX8gjtTkbFoxRJlPNTjGJ+ONSPKvMk2Dlzxm6MRnjOzD/AEb3rmJwzJWUddiu4iBkjaOq3nhuOSeJJYzdHFx/qPqDpXmnsLHFp1CwXNLTRXniePWCNpH2HbuT2ApbETthjL3bKyCB00gY3dZLi26ks0qRANIS8mRfFhc27DS5P+teTlfNi5C6ie4bBeshhiwsdWAOpytRuJcgBiCA1wpINjbex2NvauNhdy81ZJoObzcti+m6i8RPVzGK4NUfiZSLXvqLj3HkeRvr7Gmmxkaq5gB02Vu+H/NcuDdIpr/hpNRmBGS5+dfK3vftv4p+CcxUHaFZPFMDFiQ50ddo3Wt+49/RbYDetReNQzWFzsKEAWsZXjCSDGSzAv1DGwTPkJtKpABANsotsO1aUkJHI1ux9FeoxuHLWwxs/a4Z1fn/ACunGQy4bFzOIjiJTK0l2ClW6aiHpqVZmFxoAw1vc2246CWNway67uvzWfLDNA5rIy6uo6/P+dF2OXDs2NUjDKBGFhchdLRZnJW4LZnJXMpuCo00rtYgNv3rs9dMv7VJOJ5bPNdnrpl/a7JLg1w+YLh2ZcOWhXQsxGGJYSeSZrAd77UP9rv912f4r+VF5xRP7rtOOFw4Np5Gf8P03EIK2QatCMxBLelS5sQovcDUC9cL8Vy173r11XLxPLXvKE4dxJocdhZi2qQYZJSCDsCsoNtCR+17VZBG50UgkGZ69U3hcO+SGQSDM9eqv/OfM8EmHMcE8cjOQGCOGIXc7djtWbG2ysJ+YpVWTEL+BYFkJWGdUs2VwzG4iZdRJFKdybW89xcY3XkFNjDoE9hbDriFjKRKrRdZixX0GV/QArgDKqLcre9nuO15NbKQaJyyyVzWvzrZNkxGHd4Sxgcrg4447sEGZZj1QxZWtZCCqsCdXsbm9SbHOCSA4X681Y2OYEkAhJLicIsKlI8OxvIRmGYj/bFCatYkCIki42A8VJ/tQOXN9lJ3tAP7k041BCMKBF0s4xT/ACZSzI0jlddCuRLAggggCxvtZC+fnbz3+PyusklDhzWrJ8OeYIsPHJFPKka5syF2Cg3+YC/0BqrG5uDlTiDbrSnO/H45+msMqyIASSjAi+wFx3A/vXkuMSkubGPFbXBYRyuk8lA8C4kIWxDk2thpLe5uhyjySL6VXwotZIS41km+KxPkgDWCzzD7FOnmwoOGhDI0WHaZIgSFUnoJYm4IVTJnsSCL23rac+BwokVf1WIyDGNcXNabrXuyH8fJM2xOGEzrlw+R8Q6nZsq/hrnK1hoZxvlGtwNLEwaIOgTRbj6Fc9Udq/k+X4Tvhk8E0kcuIbDEGDDBlypm/wAMiQEsbKA9tAC1gALb1NzoyRZFKuNuLjjIDXhxN719szruNlXOLKCYFuDkhyGxBtaWTTTTa32tWfxCRnK0MPX+Fo8IEwdI+UGzy676rWvh/izJgowxuY7p9h8v8WH2p3Ayc8I7slkcViDMS6t81PYyLPG6j9SkfuLU600bSDHcrgeiwnlzDxy4hEmVigViygkH0qTbsb6VvTkxxlzV6vHTujic5hzT6TllOkY7k4jrqBIbkdJ2lCHKl7lljL7ah1t7KxcQcZG9Kz01/hZDOJPc9t6Vn4/wmWK5MdBMWmS0UKz/ACvcqxcara62KG5O1x72aHFGf6n6V81b+pNP7Snk3JIeVxDMojSOG7PfV5Eza7WH6r9gbbg1BnEncvvtvM1Xkox8QIb7zbzNV5JnBy0SsdpUMjpE/Ts1wssvSBzfKbNe9uwodxBv+ppMDiLBZ5TQIFpvhsJmkEaENd8isNm9WUEex3rpm5mcy1Inh0XakUKvy1T/ABHw0PCEMv4nriQhCOjky7m987X8WrMwotxC8axvMUpEkRwpcx/mCZYw+dv1BjfKDa4sBTjuZsjWg63t0CZDSHBo3tOeMcvZpMW6yCRUE+rmTMrRIpF2OshCkakkaW1qEeNDGCxR7gKOqkzEhjRYz7qTaDky7yp1UlcCaJbZlCzJGHW5NgV1F+247VdLxT3f8Yo9+auk4h7vuCiksJwAGGRy6qIWnzyESaiALm9HYXJtpeov4hmDWo7lB+M37kvjeA9ETZpVLRxyShQretY40kYg2sDZ1Fj7+KpdjQdku+e03wvIh4uuXr9AR2a/Tz3uNvnW380vO+0rz8xXMbymeEhcOZesGu4fJk3NiLZm2sNb968txSP/ADB3UL1XBiDAR0KV4Pw5cRDizr1UVOjY/rZiACO4JAHnXTWpYHDMkDuZW8Sxb8LyFuhJv6JbinLEbLEY36ShSs0j5mBlE4w4sBcgNJe1tAN7U87AtoV5pbD8b955kFi/dAoGs/6TDBcq5Y8QZiDKIMQ0UYzXDQyiLMSPSRnuMpOtwfp1mDq+ZTxHHg4N7EEZi7rzH9pzj+Wfwom6jLIVw0zrkv6XjVSLjcjX6GxqtmBHNTyD3bqvEcac6O4mkG9TmF3H8H/DmIF1cyJnGUG1rLsTow13Hg3tpfLxeGMLA8m7TuHx4ne5gaRXX8arR/h1h8uGJ/qcn9gBWnwltQX1KxOMPDpwOgVqrUWSsY5+4fJgMYZ4hZJsxU2uAWBDr9dSR9T4rewbmYiHs37fZbuFkbiIezft9tlW8LzLiIyrK4BXp2OUH/CUog+mVmB83pj9Pw/RWewwnZLx8xz6W6QtH01tEoyLZgAunpsGYD61A4KHv+akMBFpn80vheP4hSSGW5RFF0U5cgKoy+HAJGb6eKqdhIen1Vg4dAdj80tgOIshz2vIuH6ERvolixRmBBzlWYtuLkDXQELyQN5S1uVqx/DGujMcfu2QTvp0zFKx/DXl7NIsuW0UOi+7Aaftv9bUviJA1vKFDiuIbBD2DdSPkP7Wg8ycKGKw8kWxIup8MNVP0v8AxeloZOzeHLzUbuVwKwfFYyWEPAwy5ZAzKRqGW4H21P1r0TYWPIk7svNbbIGvp6cpzFiD1bsv5xkL+n/zVCvbxoBbxVT8DBQFHLv8/wCVB+FhoDPL/qWHF5m6lyPzWkd7DvIgR7ePSB9KXfhYeiVfDEE5bicrLKjEETCQSab9VVWT6XCjbvc96WfDGEnJyhPp+LGSGZGUmSZGjLXFgHjWI2XLmByKNAwBYAkUo9ovJKPmAWj8mcF/C4dVb529Te3gfYfzeqnGypRtIGajviTwNsRh+pGLyRagf1L+ofXv9qSxkHaMsahbXCMUIZuV2jvvt+FjeD43LDmETAZmjY6d43zp9s2/ms6GR0QNL1k+CinrtRpf1T7A8xYhMtmUhQ3pZQwOaTqkkNcFhJqDuKm7GyBKHhOEAIDem/TL/vVOcLxacRvHnuHV1JYXa0jBns/zC7erfe5qk4+UXmq38Mwpr3dK+nXqn03EJJQQ+WzI6NZQL9QASE2/W1hdt6pdxOcbqo8Mwufu69/2T6FZMS0UYAuLhQqhR6rZibdzlBJ9qXdiJsVywitdsvNS7KHDl02em5vLoLWrcMwQhiSNdlFr+T3P3NepgiEUYYNl5SeUyyF53TqrVUmnFOHR4iJopkDI24P9x4I81OOR0bg5pzU2SOY7mac1inG+U1glmVJTJHHZc1rEO3yx9gzbEkdjf2p88ZLntYAG5+8Tp4Dv+3evRwTF7AXD3jmB3buPQdOpUM+FaM5ZFZD4cFT+x1rVLw4W3PwTsQDxbc/DNPcDg3kNo0Zz/lUt/alpJANVe7ljzeQPHJPuZ+X8bhcG+JWAHL8wvdkXu5AvcDvrpvsKz5MSP2rNxXGI4xUOZ67f2rR8HviDHjYVwsgWPExiwUaCVR+pR/V5H372CRJJsrzUkjpHFzjZK0yuKCq3OPJUWO9YPTnAsHtcMPDDv9dx77U7hca+H3dR60TWHxTostQsz4hynicObPExH9SAsp/bb72rRGLjeMimjiWuGRTSKLS/aqZJEnLKpbh3A55iOnExB/URZf3OlIySJF7nO0WgcscnphyJJSHlG39KfTyff/8AaXLrQyKjZ1VqqKuURzRzFDgMO087WVdgN3PZQO5NCFgPLaYnjOMxDw4dEQkubelU00W9tWb+5JpLEYTnzZqt7AcadE0RzZgaHcflS2K4DPhzaWJ0t3I9P+8NP5rGmikj+ILejxUU3/jcD9/lqveGh8Ui5xUyD0Vl4Ty1PKRaMqv9TCw/nU/arosBPMdKHU5LPn4hBEM3WegzWgcA4CmGXT1OR6mt/A8CvQ4PBMwzcszuV53GY1+IOeQGyl6dSSKEIoQoXmPgC4pb6BwpUMVzWVrZrAnKHIFg3aqpYmyaprC4p0By0u60zGl1nXduobg3HThh0pg5FwSNG/CoQFjDsPJHva51sKrbLyZH/g2tNTYbtjzMru25zqSB5+eW5pXOmVlrhFCF8/fFj4ePgJf+kMBdY1YOypoYWvcMtv0X/b6bCFofwq+IicTi6ctlxcY9a9nH9a/6jsfrQhX+hCTnnVBmdgo8sQB/Nda0uNAKLnBotxpfP3xfjOI4vBLCDJGscQLrqBaRif2GtTMMg1CXONw4NF4+a3/C4pJBdHVh/lINV0r2SMeLaQfBLUKajeYeOQ4KB8RO2VEH3J7KB3J8UIXztJJjOZ+I2F0hT7rCnk+Xb+T7DQQvoflrgEOBw6YeBbIvfux7sfJNCE/mxCoUDMAXbKvubFrD3sCftRa5aoXMvGpMTOkMIlWNZ2jJSTptMyA9RVI9S5NwT6Wsb2sM1D3FxodUtI4vIA6/NXfhUEkcSpLJ1XUWL5cpbXS4udbWv71cAQM0w0ECiU7rqkihCKEIoQihCgOMcqxTK+S8cjXOcEm5Jv6hf1jwDtYeKpfC1wyyPr5pyHHSRkXmOn46eXf1UThOJJw+Y4YBmiDJnkkmF1MncIRcrfUnNpc6eahIIncm1jU9fWaafAcVH2xNOo0A3Kh37HYCuiuUEwdVZTdWAIPkHamwbWU5paSDqF2RAwKsAQRYgi4IO4PtQuL55+JnIUvCpxxDAErCHDeneBr/AMxk6fex9xCuXDPinJPgo2EOTEHRyfk0/Wo3s3g7WO+hOng8B2g7STIff+lk47iQh9xmbvsq9icTJM2eV2dvLG/7eB7CtF72Rt5WCgvMzTvlNvNoVaycRiEsSl4ZWQhlJVhsQbEViT4hDHuY7maaKt/BOfMikYoFgoJDqLtoL2IG5PtVEOPBfyP+f5XosBxgkhk/z/KyfH43G8z48RxgpAhuAdUhXuzW+Zz/ADsNATWovRrf+UuWYOHYdYIF0GrMfmdu7MfP9hoKEKaJoQs+45zEuKkEcNpolJWTD2VXn0JVo8/zICCbgggpmF7C9DncxoJZzw80M+7r4KzcD4BHFllZQ0+WxlZQHt2DEfMwFgW72vVjWgZ7q5rAM91N1NTRQhFCEUIRQhFCEUIUfxjhEeIRlYAMVKiQKMyg6GxI9z+5qD4w4Zq6Gd0TgRmAbrOj4qvx8WODmkib/BTKXdz6rEfONbBARlsq7+DvT2nI4g6D1f8AGic9n7aNrm/EcgBprppruSTp1Vsw86yKrowZWFwRsRTAIIsLPc1zHFrhRCiecMeIcJKSA2ZcgVgCDm01B0ItfTvTOFiEsoadN0njJ+whL99vFY3DFYWHat2acDILxLn2bVikway/gY441jbECRme7G3TcLsTaxBJPuBa1YMs7uarWwMJHNh4yxoDnmrzy1/CMPwQOxVJMwKIyPYZDnzBVZgxVDmAFlLn1Kba2CMgc85H180fogLqEl+AzB788vn5LsPAwyQt1gDKiNlKHQusjAXGh+Q6m2mtr2BUfgHv1f8AT+1YP/z+Wcn0/tQGCnEkaOAQGUNY7i4vSsWG5TSwJmGN5YdjS0f4YCJYJEjjVGzlnKixfNrc/wBvoBWzG0htFes4NijLDyO1b9tvwrnU1rqn8a5gaaRsNAu7PFme6KzqpYqkiklWW36kIO16qc+zQVD5LPKPXrwUpwTgaowndMs7RqrLmzLHZQCE7KCRfTc1Nrd1Y1tZnVTlSU0UIRQhFCEUIRQhFCEUIRQhMeLcMWdbEDOvqjYrmyNbRrd7eKi5ocrYZTGe46jSxuL71WuHzHh7MsgfI7ERoCpva7SSsTZUBJ82GlUA9lr66lPvb7Vm0iwMznvQDQMya+evRI/ETFLLh4WRgVL9u3pvY+Drsa08FIASe5eS4+HMiaD1/Kos0PTZUb5mjWUD/KxYKf3VtK5PiV5qbDyRMa9wydolkxrqYmDEGLMIyP05iCwH1Nt6xJsUNbXG4uZoa0ONNzHcll4xMGLB/USu6qbZQQuUEWWwJ+W3zN5NZ7sbK40132TH6nit3/b8Ln4+ULGc+gIVbAaZVfL20UBnF9rm3in4XyuF832UxxDGFpf2mnhfyTCNAiqqiygWA9hWlBBeaznOL3FztSrh8NZbTyA6XUDfc3vb3Nrn7GnJ4uRgW/wGw9/gFKcz8xdQNBhJT1QwDZRrIBZnSKQ+gyhf069xoaznvvJvrwW/JJfutOfrTa0/5c5eRG/ESojTm9pcuVmU2sXXYS20JG+vmpMYBmdVJkYHvHXqrJVitRQhFCEUIRQhFCEUIRQhFCEUIRQhM+J8OSdQG0I1Rx8yG1rj7djoRoQRUXMDhmrYpnRGxvqNiOh9eCzfi/A2gYwourjOqhjlyx/M5J+eZr7AaC1KAvhdTN/sPuU3j4oOI4bmxLiGsOZFXZ0GhpgTPFNEZ4Z84YRwQxNFla7ZJHZrNbLbK3nWxqE2IZQsrws2Iw72RDm+DUUTend3KXl41EZRJ1LsFIzBZFzAzZwrWJc5VvZbhLtbYmx7bC85E/IrRdxXCk/F4ZEeV6/JRsnEQkLpFJYiLGCMAHKHlkZoNCLaKbbaaimBKHOBbdZrj+MYftGlrjWd5HyScuPH4jqhz/imS+t9cB0L69+r/GtNtY52gV44zhf9j8ipLg04aQyhyFDQNK5/V04GR85Yg2DZWzNf5ARcgVa+FzNe9SwuLZMwcpzFWfPMess0t8P+X45sMzyj5yvTINmXJsyndWDd/arcYRyMi3AF9xpV4GFpfLJ/s414Wc1a+D8CyMzy5WkZrsVFldl+SXKfllK6G2+tZ7W1qtJrKzKnKmpooQihCKEIoQihCKEIoQgmhC8GQUKJeAvDT+BXLUDMNl4aY1y1UZnbJNnJ71yyqi953SRSuKsgqjcz8sMrGWEXQ6so3XzbyP7VlYvCOLuZunRYWNwBaS+MZdFVhUoMOshcJrbw+HQAkZHragw6sa1S/LvLUmJYOwKw31bu3sv/ADqzE4xmGbytzd9vH8LRw2Ec/M6LSYoAqhVFlAsB4ArzLnFxLjqVrcgGQSquw2JrllWNkkboUquMYeDUuYq4YuQapVcd5H7V3mVzcY3cJVcUp72+tdsK5uIjdullYHauq0EHRdoXUUIXDQheWHvQoOukllripOapHPPE1w2O4Y8kmSMdfObm3yoBcDfWoEgHP1otTAwmXDzNaLPu181FYT4gSyY0ooXoZvSmRszJlJzqR6mY2uEC2O1xvRzZq5/DGNgs/F1sUD0OwHU35JGHnycw4pg8bGNI5I3KKLB2AysquwuB73oDl08NiD2AgiyQR4biwE4i5sxaYsRyPE6fio8OVEeU/mKTcNmPy+CNfau3nSgcDA6HmaCDyl2t6babqQ5u5rkw2KWONlsvTzxugGfOxF1cuGNh/SpAI33Aqe/lNLAca+ii8RzpikmkA6ciiTERqmWx/LiEim4Ouva3nXa0e1d9/oo8x+/0SHJ8a47F4pp2jkJiia8V1UEjX7jY+4NELiXk+CXdho5iecA6aZKt8WdBiXlhLPhYW6Z1uXAt1mUqthkuDrfQA7Xt6aFvLGGH4jn+B5qtvDomtc0aH5+SfcM4iqY8xoIZozOUQMpL5LAiQH5SF8d7/SiUvMHMSQa269OqsiwULHUBfihOdMTicLiEkaNs2FmY9NSrQlNFudvUNre1RODjjlaQD8Q1zv8A4mGgOzUvgubp1niwxZdZoEAK+oxvGCTfv6v1Us7CMMZkrYnztTLW81d5Utzzw1FaGa7ZpMREhuxtlsQRa9taVw7zRb0BT2AkcQ6PYNJ81FY/j8+CnbDxBSkbKI4HzGScOb3V7bC5He2Xub1YImSN5nb77BXMwkWIjEj9SMyKoV1Hl9U0Xm3ETLPHJk9UU2ZFDK+GKBrZjbW9gO248WqXs7GkEdR5qz9PhYWubeRbmap19FJ8lcwO8sGGd1ZfwyFQiliCEUku17qdxYix01vYGrEQgNLx1PoJbH4NgY6Voz5jr47DdXvLSSxQCNE8wwYj5jp96m1O4ftHC+ZOlB7n+KkmwDuvVCkuNtQuO0SVq4qqXl4wdwD9RQhcWIDYAfahczQYh4H7D6/3oRmjpDwP28bULmaGjB3AP1FCM156Q3sL77ULmaBGB2H7VxcNoEY8D9qEZphguDRQmZkWxmcu+pOpFjbxp4qbpHOq9tFw2jg/B4sLCsMK2jW9gST8zFjqdTqT+9EsjpHF7tT/AMXKOi84vgsUkscrqS0XyC5yqfOXbN70Nkc1paN0Zp80YO4vVajVLy0YPahcornSF72F6FyiuCEDYD9qFw2dV3LXFDlTnBjQ1NqbwwppTiupl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34" name="Picture 10" descr="http://www.thechangeforum.com/images/diagrams/Five%20Disciplines-sm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852936"/>
            <a:ext cx="3312368" cy="3360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encrypted-tbn3.gstatic.com/images?q=tbn:ANd9GcRyi3akxZB520LAFY6-yESvsNGI_jLVJEV6ixzqm2FM39B3axiS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068960"/>
            <a:ext cx="3888432" cy="3110746"/>
          </a:xfrm>
          <a:prstGeom prst="rect">
            <a:avLst/>
          </a:prstGeom>
          <a:noFill/>
        </p:spPr>
      </p:pic>
      <p:pic>
        <p:nvPicPr>
          <p:cNvPr id="28676" name="Picture 4" descr="http://www.howtodobusiness.com/images/Sen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996952"/>
            <a:ext cx="3333750" cy="333375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971600" y="1340768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600" dirty="0" smtClean="0"/>
              <a:t>FIFTH DISCIPLINE</a:t>
            </a:r>
            <a:endParaRPr lang="tr-T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community.campuspack.net/Users/Nancy.Rubin/Objects_of_Interest/2011/09/Systems_Thinking_Peter_Senges/mental.jpg!600x4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060848"/>
            <a:ext cx="5715000" cy="4238626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55576" y="764704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600" dirty="0" smtClean="0"/>
              <a:t>FIFTH DISCIPLINE</a:t>
            </a:r>
            <a:endParaRPr lang="tr-T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ririsatria40.files.wordpress.com/2010/10/slide12.jpg"/>
          <p:cNvPicPr>
            <a:picLocks noChangeAspect="1" noChangeArrowheads="1"/>
          </p:cNvPicPr>
          <p:nvPr/>
        </p:nvPicPr>
        <p:blipFill>
          <a:blip r:embed="rId2" cstate="print"/>
          <a:srcRect r="3401" b="6201"/>
          <a:stretch>
            <a:fillRect/>
          </a:stretch>
        </p:blipFill>
        <p:spPr bwMode="auto">
          <a:xfrm>
            <a:off x="1259632" y="1484784"/>
            <a:ext cx="6624736" cy="4824536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043608" y="620688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600" dirty="0" smtClean="0"/>
              <a:t>FIFTH DISCIPLINE</a:t>
            </a:r>
            <a:endParaRPr lang="tr-T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Peter M. Senge, The Fifth Discipline:  The Art and Practice of the Learning Organiz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548680"/>
            <a:ext cx="6984776" cy="59434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/>
              <a:t>Dr. M. Tuğrul KIRMIZI - MARSHAN</a:t>
            </a:r>
            <a:endParaRPr lang="tr-TR" dirty="0"/>
          </a:p>
        </p:txBody>
      </p:sp>
      <p:sp>
        <p:nvSpPr>
          <p:cNvPr id="1028" name="AutoShape 4" descr="data:image/jpeg;base64,/9j/4AAQSkZJRgABAQAAAQABAAD/2wCEAAkGBxQTEhUUExQWFBUXFx0VGBgYGBgcHxoYHB4cIB0cHx4eHCghHh4lHB0dITEhJSorLi4uHiAzODMtNygtLisBCgoKDg0OGxAQGywkICY0LCwsLCwsLC83LCwsLCwvLCwsNCw0LSwsLCwsLCwsLCwuLCwsLCwsLCwsLCwsLzQsLP/AABEIAOQAmQMBEQACEQEDEQH/xAAcAAABBAMBAAAAAAAAAAAAAAAGAgQFBwADCAH/xABSEAACAQIDBQUEBAcOAwYHAAABAgMEEQASIQUGEzFBByJRYXEUMoHwI5GhwRVCcpKTsdEXJDM1Q1JTVGJzgrLS4ZSiswg0dMLT8RYlVWOj4uP/xAAbAQACAgMBAAAAAAAAAAAAAAAAAQIEAwUGB//EAD0RAAEDAgMECAQFAwMFAQAAAAEAAhEDBBIhMQVBUfATImFxgZGh0RSxweEVMlKS8TNCUyMkcmJjgrLCNP/aAAwDAQACEQMRAD8Aqg7zVv8AXKn9PL/qxT+AtP8AEz9o9lLG7in2z99qtNHnndf76S4/5tcYamy7Z35abQf+I9lsrTaPRdWowOHcJ+WfOaJqTeCWRcyVMxGn8tJp697TFCpZUWGHU2/tHsumoG2rtxU2tI7gn+zNqSmWMSVEvDLrnJnlACX7xuG00vjDWtqQY4sptnOOq058NE69BnRktaJzjqjXduT7Z20g3CMlTKpYRmRePKAt5mD68Qm/Cy6W0Fje50wVbcDEG0274OEbm5buP8Ki6m8TDB2dUfp7uK00W0WLsJKmQDuZTx5AAdCQQJG0PIm5y3v01m+3YGgtpt3z1R4bh94hZH0yGgtYJznqjh3fTVbafaWiXqZCe9mvUSi+aMsnKTkrjIbc7/HEXW7c4pt3R1G8YO7eM1jdTfBhg7OqNRE7t+fBbKfaFxGTUPrwzIDUTDKpDZ8veuWzWFtenicRdbtzimN8dRuZBEbtD4IdScC7q5Zx1RnpG7vSBtDRG9pm0Izrx5STZOlmHdZipPgVccrYfw4zHRt7DhHHu3Dzy3p4HyRgGenVGWe/u17VpqqyRTHlq5GUMQ5FRJcgytY+9y4YXXzxNlCmQZpAcOqOHdxWSkyZxUxpl1RrGe7inlRWjv5KmTkAo9ol55pdSeLp3eGdM1hra5IxiZQBiaY/aOzs4zwnjvWJrH5A0x29Ufp7uPrlO9a6vaRGcrPIfowVUzy3DcRRlJEpDHhlmuPAEgHTDZbtMSwa/obpBM6DfA+qk2k4kSwaj+0aGZ3bskuqrO65WqkzWGUGeTT+E5kTWPJDmHQjugk4TKDcQBpCN/VHZ/09+XHek1j8QBYI3nCPTKZ+qRLVtme1U+Xji375k/gNb/j+nnhikyBNITBnqj83kpNYcILqecGeoNc43JU1fpJaokDXYR2nl17hsSeKwXveoNlHdzYTaDZb/pt3T1W8e4bu6MyoYKmXUGgnqjiJ3d+XrkoMbWqP6xP+lk/1fP24ufC2/wDjb+0ey2fQUv0DyHsvfwtUf1if9NJ/qwfC2/8Ajb5D28EdBS/Q39oWfhao/rE/6aT/AFYPhbf/ABt8h7I6Cl+gftCTJteosf3xPyP8rJ/qwxa28/02+Q9vBMUKU/kb5BXVmPiccHAXJwuSGx68tUvMuBCu3d/sSbJFOm0MpdFcr7PcWYA2P0wv64jUph7cJVi2ualu/Gz+e9T47JH/AK6v/Dn/ANbFU2Y/UtwNvOjOn6/ZYOyN/wCuj/h//wC2D4McfRH49/2/X7JhsTs3NRHxFqwoEkkduAeccjIf5bqVP14QswRqpv25hMdH6/ZZt/s4alp5JzVCTIAcvBK5rkAC/FNufOxxGrbYWl0rNa7X6es2ngid8/ZK2J2bGpp4pxVhRKgcKYL2B1tfi6/VhttJEysdXbfR1C0M0Ma8PBZtjs3MCoxqw2eaKEWgtYyuqX/huha9utsBtAIg88hOntzFMs0E6/b+E/8A3JX/AK6P+HP/AK2H8EOPosX49/2/X7IW3r3WailihEnHaRbiyFTe+UADO1yb4r1qOBwAzW0sr4XFN1QjCB2z29iI9idlruoapmMV/wCTjALDwu5uL+QU+uM7LOc3LX3G3GtJbRbPafb7qQrOyePL9DUyq3/3ArA+XdCketz6Ym6zbuKw09vVJ/1GAjsy+cqJ2T2aNPGJBWKO86ELEWGZHZGs3FFxmU9BiDbPLMrM/brWuIFPLtMfRat4ezk0tPJOaoSCNb5RCVvqABfim2p8MQq2wY3FPMrNabXNxWFLBE9vZPBat1+z5qynWcVIiDM65TCW9x2W9+IOZW/LDpWuJocSldbZFGq6mGTGUzHutG9+5PsMSyGoEpZwgURZOjEm/EbQW8OoxGtQ6Nsys1htL4p5bgiBMzP0Ql8/P68VpW1SZOR9D8/fhg5pt1CvW+PPJK45cjx49dK1SWTpgQuqtjb7UMcVHAamNpnSGNUQ5zmYBQDluBrzvywShGWGhQVXvhRRVDU0tQkUwANpDlBDC4sx05eeEShNuzxr0ZIN71FQbjznkxGmZaCrN23BWLeEfIJ9vbs56iklhjy53y2zGw0YHwPQYVVpcwgJ2VZtGu2o7QJe61A8FJBDJbPHGEbKbi48DYYk0Q0BYq7w+q5w0JJ8yovtClywQN4VtM31Sqfuwn7u9ZLYSH/8T8winE1WQpNQLLtlXbXgUisot+M7yLf4AH68YcE1cR3AfVbEXLmWPRN/ucZ7gG+6K8ZlrkCVvaTBkqljDrLECIw4FpDmyZls17BiCQbG2tsV312hpIK2Vvs6q6sxtRsA5z2Dzjx3lPuyv+LItbniT3PifaJdcZKJmmD2LBftDbqoBpJTvtBo3moJY4lzu7RBR58WPn5DmT0F8RrtLmFo3rJsyq2lcte/QT/6lP8AdvZIpaWKAa5FsT/Oc6u3PS7En44yNbhaAqtaoatRzzvJPmqq7TN4RU1AjjN44bqCOTOfeI8QLWHo3ljXXVTE+BuXVbItDRpY3auz8N3v5INxWlbZJl5H0OGDnzxTbqr0x52uOXJEePX1ql7fCSU5uT/GNF/4uD/qphprsLAhcy9uZ/8AnEv93F/lwIBjMK1uwiuMuzDmNys8in1OVv8AzXxFoDRAWSrVdVeXv1KLt59urRQcZ0aQZguVMt7t+UQPtwnvDBJUqFu+u/AzVK3a20tZTrOisisWGV8twUYqfdJHNfHEmuDhIUatJ1J5Y7UId7WZLUkY8Z0P5t2+7GGs6C3vCuWFPE2qeDHfJG2M616FIq9BtqSImzPRx2HiUkkJ+NnBt5HwxAO65HcrL6ThbsfuJd9EVML6YmqwMKoz2bz5qhpCoVFkaHK1y780vpovj1vbwxrzauz9F1Q2zS6gaMzAd2DfHaibsglzUBH82eUfW2b/AM2LVuZphaTajcN5UHb8wCjfGZUEiWMMpU8iCD6HARKYMGVzxt7ZhpaiSBvxGsp8UOqn0tb43HTGmqNwuIXfW1YV6Tag3/Peo/EJ5558VmSZeR9DhtOfPPPFNuqvXHnsLjlyPGceuLVLL4ElIbArhDU08rGwjmjkJtewR1J09BgOia6L/do2V/Syfon/AGYaFRfaNt2Os2hNPESY2yhSRY2Cgcjr44SEd9j3aDRbPo5Ial3V2qGlAVGbulIwNR5qcNCn98e0ShrqUxU8jFw6N3kZRYHxP6sVrojBC3GxaTjXxgZAGfFbdye0OipKRIJTLnV5CcsTMLNI7CxGh0Iw6NRoYASlf2dw+5e5rCQTqAm+/m+lPWwxin4hyOXbNGy3GVgLX97XoMY61VhLYO9Z9n2dZjK2JpEtIE8SigdqtD4VH/Dy/sxY6VnEea1fwVz/AI3eRVe71bwCev8AaqZmRlyNESpDAqtjdTrY3ZSNLgnxvii+oW1i5uf8LoqNj0lg2lV6pzPcZMffs7VYWwO0RHiBrIZaVwO8xilMTeavl0v4NY+vM3mVA4ZLnK9rUouLXCe0Zp3VdpOzlUkT8QjTKisT+oAfE4bqjG6lKha16xApsJ8MvE6BCe6XaDQ0izo/GXPUPKgEbPZGVLDMtxcEEaHpjFSqMDdePzV2+srp1cnATk3MAkZNAPqEve3tJhniT2KSRJo5VkBkjdFIAa6m9sym4BHgfjhVq7WgYTKlZbKq1S4VWlojIkEZ7u9SdB2v0RjUzLNHLbvosTuA3WzKLMOoPgRy5YyiswiZCqP2fdNcR0bvAFCu/m8lHXNHLTmTir3HDxsl0NyDcjWx0/xYpXZYYIMlb3YtOvTDmVGEDUSCM+znchP5+fn/AGqSt4ky8j6H5+/DBzTbqFemPO1xy5HQY9fWqW1RhIXUvZZSwy7KpGMUbHh5SSim5UkG+nlhgpyiv8Fwf0MX5i/swJJK7Lp+kMX5i/swIQh2t0kMeyaoiONSVVQQig3Lr1AwIUR2D1gqaBklhQ8CThJJkXvLYMFJ6st7X00KdbnCIB1U21Hs/KSO4qyvwfF/RR/mL+zCwN4KXxFX9R8yqx7WdiBJIqiNQquvDcAaZluVNgOoJB/JGKV1TAIcF0Wxbpz2upvMkZieB1Q/uduy1dOVLFYkAMjDnbooNuZ116DW3LGGhSxuV2/vRbU5Gp091c+ydiwUyhYYlQeIGp9WOpPrjZNptaIAXJVrirWMvMqQxNYED72VkCbRoIuHGZGlu7FRfI6SIAfG7G/+HGAlnSBsZrZUhXFo+oHkNBAidc/pI80X/g+L+ij/ADF/ZjLgbwVP4ir+s+ZTLbEtJSxmWdYo4wQCxQWBJsOQPXCLGcAmK9Y6Od5lMKbb2ypCAlRRMW5LnhzH/De9/hgws4BI3FYauPmUI9r3CX2dEVFPfc5QBpoOg8zileQIAC6DYRqPxucSdB9VXHz8/Phikt+kycj6H5+7Egc0xqr1tjzyFxy5HTnj15apLGEhdP8AYd/E8H5cv/UfDQj3AhVvH2Qw8aab22sjaWRpDwHWIDMxa3usTa9sKBMoVc9qNHUQ1Uey4aipnilWJgk0gctKzsBc5R4DTlhoV57ubJi2dQpFcKkMZZ3JAFwMzuSdOdzc4EKS2bXJPEk0RzRyKHU+IIuMCFH737J9qpJYh7xXMh8HXVfgSLHyJxjqsxsIVuxuOgrtedN/cUNdjqD2ac2s3tGU6a2EURAPoWP24x2oin5q3tl5N0RuAEeU/VH2LC1Kpvfneirjr5RFO0QhZQi6ZDZVbvC3eDE69bWAOKFS4c2pG5dJbbJoVrVrv7iJmdNco+e/VRVDWvNtGKWYZZGqYWYWIsc6ACzagZbWv0t8YUXF1YE9vyVq/pMp7PcxmgDY/cPDj6q+cbJcimO2NnQzoEnAZMwYAki7C9uRF+pt5eWIPY14hyzULipQdipmDomdNuvQqbpTQX8cin7sApsByClUuq1QQ9xPeqJ2nCqVE4VVUcaTRQB+OegxqapJcZXb2zA2k3CIyB9E1xBZkmXkfQ/Pz/vhtOabdQr1x55AXHLkVTrj15apbFOEhdH/APZ7qC2zHU/ydQ6D0Ko362w0KzScCFz/AEPb3VBiZaWCROgQyRn4klx9mEhFXZ5N+F9oNtZ4OCsMQpo1zBgZO8XYHKOSOB/i+poVgbyvSNE0FXLHGkylSrS8IsotmAOYG3IG3jY88IkDVCa7qnZ9PGtLRzRFQWKxrOJDr3mtdy1uZt64ARuQiHDQq6j2kmzNqTRykR01XlmVzoqS6g5jyAJFr9O5c64wNdheWnfmFsK7TWoNrjd1XdkaHujLwViK1xcajGda9RG0d16WeZZpYVeQW1JNjblmANmt5g4xupMJxEZq3Sva9KmabHQOdOHggTtQ2Tw6qnqkFg7xq/5aOpU/FBb/AAjGCozDVa8LY2dbpLGrROoBI7tfnn4lWni2tGoXevduOviWGZmVA4fu5LkgED3lYdfDEHsxiJVi2uOgcXBoOUZqB2T2W0VPfI1RrzAmaO/6LJiLaUGcRU690Kojo2N7WiPqozeTcuk9opqeJjA8xlYsc8hbKoa3ebT8Y38vPGF9swmBlvWyt9rV2Uy94xDIDIADXh2BZtDs/o6SnknnkmlyITYsqKW/FsFANybC2bEXWzGNxFZKW1rm4qinTAEnvgb+YVWye6fQ4ot1XSjVXrjztccuRTj19apLJwkkWbt7xbUooilLxUjduJpDcFiAL3KnmAPqwQiJUse0DbvLNN+gH+jBCIQHNRSoLvG6jxZWA+0YITRVu7vxtSCFYaRmESXACQq1iSTqcp1JN8KJSiVHby7Q2hWyCWrWWRkXKLxlQFFydAoA56nEoThRGzdoSQSpNCxSRGDKw5gj7uluovfCSVm7A7QtqTozceUlWsckKEW5/wBGdef2Yq1nvYYatxs+xoXLCXkgg7iNPEd62bV2jV1OUVHGly3y5obWuNR3YxcG3I4q1HveZO5b61tKNsCGGZ1kj7JGyN4KulGWnqHROXDYB0HLQK4uug5AgYk26e3I5qtW2Lb1DiaS3u057iiCPtG2nJ9GggLnQcKnld/ULxWH2Wxl+Kc78oVR2w6bBL6sDuA+aY7Wh2rMueoSrYe8Po9FI6iNBYepGMb31nEEjTPQq3QoWFJrmNeJcCCcQmDllu8glJvrtM8p5TY2NoIzY+GkXPywfFVOz191D8Ctf1O8x7JR3z2nqTNKANbmCMCw8zFblrg+Jqdnr7o/ArX9bv3N9kmPffaZF1nkYcriCMj6xFbC+JqHh6+6f4DbD+53mPZbNn71zLVxVVYs0/CV1jsiR2ZwB1VQe7n058sSp14dieo3GywKHQ0DOcmSNwI3DtSN8t8XriFC8KFe8EJBYtbVmI00uQByHryhcV+kMDTnkKxs3Z3wwLn/AJjl3D7oXl5H0OMA1C2zdVemPO1xy5Fx6+tUt2EELr7cOfibOpG53gT/ACgYAhb9v7wxUjUyyhv3xOtOhGtnYHKT5XFrjlfDQpCto45UaOVFkRhYqwBBB05HywIVedkmzEparatNHfhx1CZATewKsbfDQX8sCEYb7SFdnVrDmKWYj1EbYELjkYSFc3/Zxq5ePUxAXhKK7G/uvey6dcwv+bgQr6w0KgN7NmGKunhUc5AU56iSxH2sR8DjU1WHpSBzK7a0rh1q2o7QDP8A8f4Vy7q7ux0UIRBdyLyP1duvw8B0GNlTphghcpd3b7l+J2m4cFNYyKohbcva/tMlcw91anKmlu6I0F/iQW+OMdN4cJHarN1RdReGuO4HzGngn++n/cKv+4k/ynBV/IVKw/8A1U/+Q+ajOy2kMezoywIMjPKAf5rMchHkUCt8cKg3DTAU9pVMd089seWX0Q32xbTBaGnB1W8rj1BVfszYq3jtG+K22waBAdVPcPr9FW3z8/Pnilzz9eHcuh5557EmTkfQ/Pz6YY1TbqFemPO1xy5GK2x6+tUtq4SF1r2Y/wAVUX9wuGhTNfRwtJFJKFLxseEWPJ27twL2LG9h11054EJ5KDY5SA1jYkXAPQkXF/S4wIVc9l+y5qWt2nDUScWVnim4lrZ1fPZrchrpYaC1hywIRTv/ACBdmVxJt+9Zh8TGwH2kYELlak3XrJI3lWmm4caM7uUKqqouZiWawuBrbmegOEhX/wBhmw/Zdm8Z9GqGM3pGBZOvUAt/iHhhoR1sLa0dXBHUQm8ci5lPxsQfAgggjoQRgQgztA2dav2dUAaNPFC/wkDJ9pb7MV3sHStd3/JbW3r/AOxrUu4+ZAP09VYWLC1SpffKvqRtaQQySB1ZY40DEqVaIXXITlN87Nc8jr0xr6tWoKhaF01pZWz7VlV+UZk8cyIKIOxdbR1X94n+W33YzWn9PxVPbo/3IPFo+ZR9tKhWeJonvkfRgOouCR6HkfI4sObiEFamlVNJ4e3ULcVypZANBZV5DQaDyGJKAzOa5z2pVSSzSSSk8RnJfyI0t6C1h5DGle4ucSV6BRpsp02sZoBlz26pr8/Pz+3EeeedclkSZeR9Dht1CbdVemPO1xy5KOPXlqV6gwJrqvsgqM+yKQ+CFPzWIwBC9353IG0ZqN2maJKZmchR3mJMZFmv3SMnOx54aEXs1hc6AYEIA3U3jjrNtVphIaOOmihDDkxR5CSPEZnIv5YEI+kQMLMAQehFxgQoLfmnaWjenQkNUMkGg/FdgJD6CLOT5A4ELftispKSmC1LpHAV4Nn5EEWykW1uL4EJpurtzZz/AL3oJIbAFxHELC1+8QLAczrbxxEOB0TM6mc1naDQNLQy8P8AhYss8fP34iHHLU3AI+OI1MhPDNWLSDUwHR3V89D4GCnO6W8kVdAssZGYaSJ1R+oI+0HqLHE2uDhIWGpTdTcWOEEKROz4jKJuGnFAyiTKM2XwvzthYRMwn0r8GCTh4bkJbj0vArdowdA6Srz91wxHPwvb4Yx0W4cQ7Vcv6vSik/8A6QPIkIj3k2ytHTtUOCyIyBrakKzqhIHM2DXsOdrYyuMCVSZTc84WiTn6CU+palJEWSNg6OAyspuCp1BB8MNQVNdp2xeBVmRRZJ/pB/efj/Xo3qTjWXVPC+eK7DZFz0tuGnVuXhu9kH4rc8/JbVJl5H0OGNU26q9MedrjlyUcevLUrLYE10Zut2ezLSQcHatVEjRq4RAoVS4zED4k4UA5oUft3Y9bBX0NINrVbCq4uZjlunDUMLdDc3HwwYQhTO0uzCadck21qx1NwVNrEEWINjqCOhwwAEIW7NtwGb2t4K+enMVS9JeML31jCEE+d2P1YIQjX/4Dq/8A6zW/8uCELXNuHV2udsVhy94e7zsfuOHATVQ7niXbdQKSurptFMkNyrAuvMWNtcpJ06A4WSStPZPZKtPk4VbMjJmyuoCsA17i4PLXljEaXXLgYlXhejoW0XsBAmMyNZ4d6Ea3aVXFUNA9ZU2WYRMeIToWAvb0INsVOlql+Cezct2LOzbQ+IDNBi1PujOm7KxE/EhrZoZALZ41Cm3Kx1swt0IOLNOiWaFai62gLn+pTE8RMqYn3YrmUqdrTkeUNOn/ADIgb6jjK4OIyKp03Ug6XtkcJj5Kv95NgVuzc061EhRhZ5Y3ZTcXsHBJPkDc87aaYpOFWlodV0NubG9hpZBaMhJ01yjzKMX3DlmjAk2jUyIwBKP3h0I0v0OLD6TniC5aqhfU6D8dOmAe8n5leUPZ3LCnDh2jUxoCSFXRRckmwzaankNMSbTeMg70CxPuaLnFxpDPPV3uoDf/AHclp4EkkrJqm8oQLJqFurm4152W3xxWumuDQSVttj16bqjmMZhynUnQ9vegLFLnfzzxXRJMvI+hwxqE26q9MedrjlyWfux68tSsGBNdd9n02fZtG3jAn6sAQo/b27M821qGsVoxBTI4YEtnLOGGgy2I1XqOuGhGOBCr3sdkGXaS9RtOc/WE/YcCETb409a9MV2fIkVRmWzvYgL+NzRhy8sCEF7z7Y2ts3Z5mqZqWobSMhYnVsz3AbMHC6HXRBfywoQq77BdiGbaImPu0yF/V2BRR6asfgMNC6UwIVN9p+z+HtAOAcswjk6e+hCsB6AIficUKrcNYHjC6Wyq9Js6o06tDh6Ej6jwVyYvrmkH7K3gnba9VSNlaBUDoctmjISK63HMMWYi+twdSNBibUxPLeCuVrTo6FOtP5py7ifopre2FXoqlX90wvfy7p118OeHVjAZWK2c5tZpbrKYbH3xo5ZIaaKYSyslxkBZe6tz3wMt7DkCT5YliBMLGaVQMxlpjjGSIppAqljyUEm3gMSUAJyVX9oO9NJW0cfs0yyMJwSmquBkkFyjAMBc2vax8cUrp4LAt7sSk9tw7E0iBvGmY9j5KuMUF1CTLyPocMapt1V6487XHLko49eWpXqnAmutOzH+KqL+4XDQtG8G/cdLtCmoWidmqMmVwRlXO7ILjnzX7cCEWk4EKqewqrzttM9DVcT88v8AswIRtvxtOqp6cPRQe0TcRRkysbrfvciMunU4EII3rp9q7Uo2ppdnrS3ZZBI1RGygLqQQt3BPphZpJ92DbDMGzuMw79S5kHMfRr3UHxsWv4MMNNF+6gqxFJ7YFD8eQplbN9ExzJfwIuVt4AYEKA7WqK9PHPbWGQXP9lyBz8M2XGCs0EtPAhbPZ1XC2rT4sd5gH7o5RrgHx1xnWsWinpY1Z2RVDObuwAuxGmp6kcvLCDQNFN1RzgA45DTsQZ2sbWkigWFF7k91d79BY5B+UOZPS464q3byGRxW32LbtqVS9x/LoPr4fOEBdn/8Z0f5cg//AATfsxXtP6nmtntsTag8CPkVd+0jaGT8hv1HGxcYBXK0vzjvC5tTkPQY0vPMr0M6le/P7PswJJMnI+h/2+zTDGoTGqvTHna45clHHry1KwNgTV8bi9qVJS0FPBLHUl40ykrFcdbWObXTEOkYN4QhLfPe6Oq2xSVkcc/BgMJbNHZrRyl2sLm+h8cHSs4jzTgqym7ZqG38FV/oR/rw+lZxHmlBVedj2+UOzUqRUxzkysjLkjze6Gve5HU4XSs4jzTgqxP3ZqD+iq/0P/7YOlZxHmlmtdT2x0LIwWOqBKkAmC9iRobZ9cHSs4jzRmout7W6aCi4VBDNxY0VIhJBZLLYG+VwfdB5dcHSs4jzTgpjut2uVryBquBTCDlcQwyZ9VOUjM5B71gR4HyxA3DA6CR5q1Ss31aRezMggR370QbwdoNJVU01OYKxeIhUM0Fwrfit7/RrH4Yi+vSLfzDz8Vlo2V014OAjd4HI+ieU/apTBFBp6y4UA/Qdbfl4l8TS/UPNYvgLn/GUPbE37NNVVDGOaSlnleUKFu8THW4Un3W6i+h16nGKndNLjJyV652U9rGupiTGYHHin29O/NJW07wmGrRjZkdoNFddQT3uR5HyJwVq1J7CMSNnW91RuGuwEDQzwPMoN3a2iKWrgqHSRljdiwjQse9FImg06sMVbZ7WPknJbna1J1W3wsEmQfn7o/2l2nU0sMkaw1QZ0ZQWhsLkG1zm0GLlS4plhAcFobSwuOnYXMIEiSVVuQjmCOnLGsBC7CV5h8886ppMvI+hwxrzzzwTbqFemPO1xy5LP3Y9eWpSGwISxUP/AD2/OOI4G8AnKsbsyptn1DQ01Ss09TPJJqJZUWJFS6g2IDFirHTlphYG8AmT2ot2HsPY9TWy0SwTLLEzhgZ5yCqW76kNbnpY669ejwNnQJzkoyi2DSfgytrZaKVJIJXSNGnqVDISmRtWvoHt1vl1wYG8AgFP95NgbMpZUVqCsdGpxUPLFNKUiU5r3zN+La/O9iMGBvAIQd2PbJgrat4KpXkHCMisJZFylWW47pF7huvK2Do28B5JSp/ae7FFV0RnoUmp5I6xaNkMzvxCXRdMzHXvgi1uR0wYGcAmZUztTd7Z9J7PNHxWpmWVHAlkLSzx3VRe/cswe5Fh3eWK1dlOA5wW22aasup04kwZOgG8/IJztSm2dDFTSNDOoqYjIG48rcPui11DXbVhyxjfToNiRqrlGpeVHPDSOqYOWvMJ5X7t0y1VHCtPKY5lLSMJqg5bi41zW0N/W+GaFMPAw5cVip3tY0H1HPEgiBAz49qF6+Oni2hKjrIKeNnXhq8hZiqEKM97jM+pJNhy5YwOZTbUIjILa03Vqlq0sjGYzMZZ/QZIi2js3Z6Q0r8GYe1oCp48p4bMoy3GbvC7AfdjM+jRAGWq11G4vHOfm3qHPLWNYWup2XQUksVJULNNM4UyTCV1CM5sLKrW59LHS3PCNKi0hhGfFT6e7rU3XFIgNEw2NQNdQhjenZTUlVJBmZgLMjH8ZGFx8QQVP5PnbFerSDHRHPPOS2lncC4oipGe/vHM+KiCxPU4x4QNArS8w00mTkfT7sMapt1V62x55C45clNj11alazgQvAMCEc9jFOzbXpiqkhM7uQNFXhuLnyuQPjg0ThH25OzpU3lrWZGChJGuR0crkPxsbYJCIT6Na+p2HtJaniSzGd0iDKATGhj5AAaBg/1HERA3qWq27/bG2tPJHFSECkko0gnEjoEVmLB2Kk5rquU3AJ8L4eXFPPMQgzsJoiNqT5e/HHDJGZADlN3UKfLNlJAw9FGFMbt7Rq6iv9nkp0ipdnGSoMMURXPKoJiLC+shchwOpBJ1thTGpTMHQJ/smvk2nsOSTgRxvFUFkSGPKrKCGcqD177k26jzxhuBNMytjsuo2nctOgMjnxSN+NnyCh2cCjXWDhMLcnZUsp/tGxFsVrhphnPBbbZlZnS1s98+GeaNNoz1S1tAkZcQlDxgAMvdGubT09MWXF3SAblqKTaBtqrnRikR4qsd8UIrqkEWPFZvg2oPxBBHzahX/qFdNs8g2rCOCJ97YniotlMysOCsYcW91gqHKfPunQ4sVpAaeC1dg5tSrXaD+aY9U83h3berroauAo1O4jd5M69zJqbi9zdbWt53xJ1LFUFQafwsdvfNo2jqFScQkARx+8oV7QNqrU10jx2KIFiVh+NluSfTMxAPUDzxXuH435La7LoGjbAHU5nx+w80OYwLYLMCEmTkfQ4bdR9kxqr1x56uOXMe62yYqibLUT+zwrE0ryWzEKoGgHMkkjQY9cK1UI+2t2Y7PgWJpNoSDjRtNEOELyIih2tewDZToGI1IwSNUwFn7ldL+Ehs/wBonz8Azl8kdvesBzv7t+nPDQlUXZ7s9IHq2r6mCFJnpmOQZsyuUHuZtCba/qwtRmFIiNFuPZksVTVxzVtTeKBasNGFu8HfBBu/vgoQOnXS+CBwSBUVvVuklNHQSQVVXMlZKADpoj5TawbWQ5rgcjY64RA4IEgqQ2ruVTRRTSmurXWGpWke2S5cmO5Hf1UK/WxuOWCBwT0GqRWdlwpdo09L7TOsNTG+WVAAeLGCxRhcC2UXB8TboThkBRGuSaUG5lPFE1ZXV81LTyyFYLXaWVRydgmbQgaWB01vqLkBCGdu0S0Nd7OlVI9MrRvnTnw3VWPdzWLAG3nbEXAOCnTcWPB4H5K023JDVkVMtRIVeA1JdgNACAoUX53te/TlzOKRt+vhB3SujbtKLc1sA1wgDukz9Fo2LuyswiD1EySSTSwLZVK3iDMWuWzZSq25e90trhMoAgSc/ZSr3xpk4aYwgNPnp81sm3LDw1UkEskj07shV1Xv5LZrWJJ7t7X6gcukTRBaXN3KVPaRbUYyo0AOE5bp+692XurDUGmX2ie9RE0wBVCFCEAg97ne9rdMNtEOgTrmo1doVKOM4G9U4cvFMKfd9FSqE8s0bU8ixsiBSGEjBFYXYaG+Y36W59YimYIJPPis1S7Jcx1NjTiBIJ1yzKlhuFCav2QTy8Tge0ZiiZcuYLbne97Hlbn5YyfDDFhnPVV/xap0XTFowzGuekofi3dJhfV/aFqRSCLKuUyHW5a98oQN052588YhRlvbMK869irGWDDjns95jwUpUbpUsZaBq799ohcqIiUFlzZb+OX+1fyxM0KYyxZqs3aNdxDxS6hymc+Hz7EGP7p9Pn5/98Vm6hbpuqvbHnma45clvy+GPXVqlavbd/3PY/8A4dv8tPgGiZ1VnHa6/h4U3s8GY0vE4+QcW17Zc3PL5YM5RlChd2quCLZ7NVRq8R2pIhzgEKWmIVzfSytYk9ACemBSO7neUmopKhdobYM7Zw+zyYDaw4Vnso05q17+t+uGoKJ7Ppo6rY9PJOWI2XUtOxvrkiRpFIHUDMFA/snCCkeKgdkVLS7vzyv70m1VkY2sLtwSfhe+BDtBzvKsvZlaKypq6dyOLQ1fFiPM8N11Hj+M66W0y+GCEbpQPvzs01VJsaohg48EYEckSZjbVAVOTUC6MpI5HBuQYlD/AGubnJT1IWipisUdKs8zAsbZ5JFuxYmw7ttMCRVm7I2wPwfs2sz3Zlhpmc8x9IvG/wCmQcYnnCQfBXLdhqBzOwu8h917UKI9tUMAtZPaJdPGf2h7W8gB9eMQyrBo7VebLrCpUO8tH7YCb7P2saaWRyfo32lJFJr+KyfcwDfAjrjGx2EieJWStQ6ZgA1DGkeB9ls2pQGlqYkjb3KSskQjSwZmdRp4ZgPhge3A7LcD9UqDxXpkv3vZPlBXu8TR1FA1dHYGcUyOB/PjmF7+JBJX0A6WxOpDmh43wo2uOncfDv8A7cceI5Pil7fq2i2lPImjR7KZx6rIpxN5h5PZ9VGgwVLVjDvqR5gKVkqoL0tYtslTUxsb9JDBNGL62BByg+BXEpGTuJHyVcMqRUpHVjSPDED7od2duqJNqVcdXAzoxeoR7uF1kBVQVsDcPqOmTFdtGajsQ7Vsa18W2lI0XwcmkeH29VXVWti4AtYsLeFrjrrioBmuip7vBXljzyVx65Jb7seuLVKc2hvnXTmMy1LycOQSx5svdkXkw06fVhYYTxHkKQ2fvltaeojWKpleZ/oU92/eYG3LQXAJPlrphYREZ+ZTxFTW/Q2xT0o9prVqKeZmhbhOGAkUnMjXRdQytyv7pww0DNIkle7pba25tBjHBWFEiQZ5HyJHGoGmYhCdbeBPU+OFhGv1KYcU+odxNrR8WlirKXJWI0j5ZMwmCkB7Nws1xnF7WuD15YlAOaUKPoTtSOlqBFtGEQ0LiMoGbvMpBTIDD3rv3RmtcgjlhQCZ+pTxGP4UxsjdbbrS+2GshgqpIsgWZxxWj5gZOGyjlbWxBB5YMIiPqgklMOz/AGZtoRytS1cdLBxGUvO68N5AbMUuji9+bAC9uemAgJZqYpd0NovT7Sgkmp5p5GiWaZ6hzkiUCUc4/dIItciwzacrsJlN9jbobUBhomqKZ4Y0aogUSaXzkOVYREsVY6gmw4g9Bhr0sY6pzCvbPum27zjEtIgqYl2PtEVCymqg40x4PFWXmQoIQlYrKSFAGmpHmb1TTqB0zmVuBc2ZolmAlrc47zrr2rftXd3ajxSLJUJUqO9JCk2ZtNdVMajmOV+nXA+nVI1lK3u7FtQFrMJ3EjjlxKU2z9qfQN7bF9MojhIlIzLlLAfwGosOZ1uRh4KsjPX+VFtWwGIdEermcjlnHFRtHSVyGopVqI4eAePKjOR7tm4inhkke43MalbjGNraglgOmas1X2jsFYsJx5AjyjWJ1HgpCi2btaZBI1UIuItlSaXK7qf7IjOhvyJxkbTrESSq9Sts6k/CGTG8TAPmhGaumEXszOeFHISE7pCuLqSGAuRqRztre2Kxc6MPDnnzW4bQpF5rAZuGZzzGW7wTqTeesaMRGqlKDpm1t4F7Z2GvIsfuwzWeRErCzZ9sx+MME87tFDycj6H5+rEBqrzdVeuPPIXHLkp/ux66tSkjAhWH2M7OX2maukZglBE1QyqAS91fTUge6G+NtRgUgjvtGokNFU1Fo3ouAj0Zj5JPLITI5Uc3a4PEPugkCxLXAUEQgjsn3kipIqxaqnaWil4aTSKMwQnMqhhcEqQWPduRbQHAgQrR3c3ap4aykqaKRzSy00wSNncqmYo4MatqqnW48beJwBJV1uNFc1gcDKdp0asGtr++dQR6Xwb1L+1NO2mOdNtFl4gdliNOUzZiQABktrfPcadcBUVJ9rNG67K2UYwwp0jysCCLOUXKWFtDYONepwBM6qR7K3b8F7VerEsiGHMQzMGeEQuAFZh7pVcoOoFvLAhaeyWaB9sO1Kjx03sRWNWvo4EHEFzoWzm5I53B64NyNDktmx62mlraT2WJ4ylWyz5jmOfOAhLcrGzWHTXFLCG1WgCF0LKz6tnVc9wOQA03HPLyRHusD+Hasj3RxS/ha6Wv8R9hw6U9M4pXsfh9Ib8o8jKf7VkBXY5TkXUi3hkFvsxJ5lzCFVoDK4B4f/QW0IlUnt4CjNSS004PLMHTQg9O6/TUEYk2HjH2ZqD3Po/7fg4OHl/Cg99qLjbYhikd0V0RYmS11PesRfQWfUka8vLGGq0urR5LYWVXo9nuc0A5mQfD6fVBm3aVYqmaJWZxHIUzPbMSNGJtp717dbEX1virUADiAt1bOc+i1zgASJy7dPTmEx+fn9WIc889izpMvI+h+frw2jMJt1V6489XHLkl/uGPXFqUm+BCKdx96pNmzGWJ4mDrkkjcSWYcxqE0IPUeeMZc79J9PdTEIhXtXqkEiQGjp4WQpHFHE4WIkkl1HDsW16i2g053WN36T6e6ZMqH3P3xNCk0ZWlqYpyGkSVJDmI5fiWt1sRzw8bv0n090hCd1HaPUmshqUkgiWBTHFAiyCNY295bBNb2X81fDCLnR+U+nugQFo3u35esARPZ6WPPxnSFZF4k39I54YzNoLX9fR4nb2n090QOKnX7Y6s04jzU3GAyifLLmF9MwUpbNbr9nTCD3fpPp7oMFM91O1Goo4DAzwVKXZlMvGJUsSWucneBYltddTrysY3bmn090JdL2r1I4/E9lmM5s/EWUrw8uURBMuURi7G3UsxNycGJ/A+nun1eZWUXai8UivHDRR5I2jRUSVFUOVL2VVtclF6dMBc/gfT3T6vMrZQ9ppDqFgoIl4nFPDikS8gBCucqC5BN9cQe6pEgH091YtjTx4XmAciR29/gCp6v3zndJFUU0JlBEskSMrv6tk8Li/PXpzxSdcOcCIie5dJS2axjgXFzo0BOQ9Vg31e0C5KUintwh9N3bLl8PDx8MM3D8sudOKh+FN6xxO62unGfmmlHvLIkNTAvB4dRmuLy9zMCDl7vK3j4Yi2u5oIjXnis9SwY+oyqZlscM44qQo9+Z0RFZaaaSIWimkV2dBy55bk2sL6E9cSF04DNsncclhfsphecLnBp1aIg+v0Q1X1bzSNLI4d3Nydbk2sNMoAAAsPTGEuLjJ+i2VFjabAxogDnitHz8/D564ULKkye6fQ/q/Z89cNozTbqr1x57muOXJT/AHY9cWpSbYE1emwqOl2Zs5Z3jDHhq8jqis7F7aC9tNeV7c8cdcVK15dGmDvIAkwI+vO5bSmG0qcwkbuw01ZS1U0dPAmaSYIzRRjIMvdY92407x6jXDuXVretTpuc4wGyJPiPoo0w17C6ANVGbP7M4qaopi7iYNnDh0UqXAzLZT0sGvcnpixV2w+tSfhGGIiDnHeoi1a1wkrZWdmdPPLUPxDDkfLlRURB9HG/KxsLsfhiLNsVqbGNiZG+SdSPon8KxxM85IU3p7PHphTCFjUPMxjIC279rjKL+7a+pPS+nIbOz2s2sX4xhAz8NM1Xq22ACM0U9l+7PDWojrKaPiBo2USxxuQpDddbXtyxrdrXmMsdQeYz0JHBZ7WlqHBFey906aIzXp4GV5eKmaNGygogK6roAykgDTXGtq31Z+GHukCDmc8znrwKstoNBOSGa/dCnlo4O4iGWWO7xxqH+lcAjNfUC5sPTljYU7+syu/MmAciTGQ4eCrPpMLAeJ+aZT9j8eZslS1hHcAqC2c5rEkWGTQeZsdRjK3b74GJm/090OshORTPYHZWskEMs85jaQ3KKF5EHIoJ5tyJ8rjpfGW524WVHMptkDf8/Dh59ijTtAQC46qTptgRx7Rios7SKsQmYva5UZhl0FjqE9VvjA67e+0dcQAZgemfktwy+LGCjmXcTw99yIN69rQR/vYQjOQhUmOPIgLgG2twwUH8XqMUbOhVf/rFxjOczJgT3a9qGithc8EgAHOdSN3FO9u7uRzNGiFIQMzNkRQzDQaWtoPE3tppjFbXj6TS50u01OinRujTmcyeJQy27KiCpkLvngaUBe7Zsgup5X1BxsPjiajGgCHR4T7Kw2/LnwG5ZfJebd3dSnhWRZGfMwFja2oJvcddB9eHa3jq1QtIAhZ7a5dVMEblAYvwrqTLyPocMDNNuoV6Y87XHLktj+oY9eWpSBhJyrN3Y7R6daUU9dC75BlBVUcOo5BlZlsRYDrfyxz93siqa3S27gJ4yI7o3K5TugG4XCVrj7QKVaeviSKZfaXlePRLDiRKne72hzAk2B0I54kdlVzUovcW9QNB13EnLLh3JC4YGuEa+ykp+1GlJpvo6i0TZnusdz9Gy6fSa949baYrjYtcB+bc9MzxB4cFP4tvV7Fo/dOprVn0c95yTHpHp9EqDN3tO8t9L6Yn+C1pp5t6uuvEnLLtR8U3rZaqP3l7Rklp4FphNFPEV75CADuFWtZjzvbkNMZ7XZDmVXuqwWndnxnPTsUKlxiYA3KEjcjtEWnM71hnnklZWzDKT3QRrmYdLcsPaGyTWDG0IaBPHefFKhcBk4pU5svtdhCMJ4pWbO2QoE1jJ7ma7CzAaG1xpfFOtsCoXA03CIEzOu+MtFlbeDCQVGw9o1OKSkhMc2eGSF3NksRE12y969yBpcDGd2yKvTVHgiHBwGu/w81A3LcIbwhSEPalSCrkmMU+RoY4wMsd8yPIxJ+ktazi3pjC7Ylc0BTDmyCTqd4HZxCmLtuMuziFt3b7RaaURxzoEMUhZJHYKqoMwU6XYyZWy5QLHU3GI3WyKzCXUzMjMAZzv4CJEz6Ip3I0O5De82+SptcVdMeKkaqnVQ4ykOPG3eNjbmL4v2mzy6xNCrkTJ7s8vl5ZLFUr/wCrjaiiu33o6yF+FBNxSFGYrECMrBgM2ckjMPD6sa6nsy4t6gxOGHhJ3iNIW0tH1LgODBoDqeI4J7PvlGaiOURTWWOSMg8K5LmMgj6S1u6et9RjC3Zz+iLMTcyDv3A9k71a+DrQDhE940TWn3uyvVHgtIszB0RmChSUCsH97mADoDe51GMr9ny2n1oLciY7ZEacd/qm6xrT1YzAnPf2c6rVt3eFKiKONYpIyhBObJbRbWFnJ+sYnbWb6NRznEGe/j2gK3ZUKlMkvEeKgvn5+f24vQtikycj6H5+f98NozCY1V648950XHLktxy06DHrhK1JK8y4iSoly9AwpUSZWFcEoleZBgkp4is4YwSUYivcowSUpK8yDBKeIrMgwSUpK9y4JKJK84YwSU8RXpUeGCSjEVmQYJKUlbaSYxuHXQj7R4Yi8Ym4Ss9vcvoVA9v89iNKOqWVQy/EdR5fPpjVvY5hgru7a4p3NPpKenyPDnvW8D5+fj9dsQViOeed69Hz8/ZgQsw4Qky8j6HDAzTbqr1x55K45cmnHrbtVpnapBbCAlAErFa+AiEEQlYSiswIWYELMCFmBCzAhZgQswIWYELMCFmBCc0FY0Thl+I8R4Yg9geIKt2d5UtX42eI487iivZ20VmGmhHNb6j/AG6X88a+rTczVdlZX9K6b1cnbxw9+9O/n5+eWMSvL04cISZeR9D8/dhtGYTbqFeuPPlxy5LJx6y4LTuC9xFR0WYESswJLMCFmBCzAhZgQswIWYELMCFmBCzAhZgQswIXqMQbgkEdRgUmuLTLTBU/s3b/AOLLy/nfC2o+/FSrbb2+S6Sx25oy4/d7j6+ino5AwupBHiDimRBzXRU6jajQ5pkcVkvI+hw2jMLI3VXrjz3JccuSZzY/DHrq1SQcJLRYWwQiFgbBCIWE4ELy+BCzAhZgQvL4aa9wklmBCzAhYMCClBsEJECFgc4UBGEJWfChLCl4ioLbBVvHcobeXQ/DCcxr8irVtdVaDppnw3IupagvGGNrlSdPUD78ax7Q18BdzZ1nVaTXu1Kv/HnK5d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30" name="AutoShape 6" descr="data:image/jpeg;base64,/9j/4AAQSkZJRgABAQAAAQABAAD/2wCEAAkGBxQTEhUUExQWFBUXFx0VGBgYGBgcHxoYHB4cIB0cHx4eHCghHh4lHB0dITEhJSorLi4uHiAzODMtNygtLisBCgoKDg0OGxAQGywkICY0LCwsLCwsLC83LCwsLCwvLCwsNCw0LSwsLCwsLCwsLCwuLCwsLCwsLCwsLCwsLzQsLP/AABEIAOQAmQMBEQACEQEDEQH/xAAcAAABBAMBAAAAAAAAAAAAAAAGAgQFBwADCAH/xABSEAACAQIDBQUEBAcOAwYHAAABAgMEEQASIQUGEzFBByJRYXEUMoHwI5GhwRVCcpKTsdEXJDM1Q1JTVGJzgrLS4ZSiswg0dMLT8RYlVWOj4uP/xAAbAQACAgMBAAAAAAAAAAAAAAAAAQIEAwUGB//EAD0RAAEDAgMECAQFAwMFAQAAAAEAAhEDBBIhMQVBUfATImFxgZGh0RSxweEVMlKS8TNCUyMkcmJjgrLCNP/aAAwDAQACEQMRAD8Aqg7zVv8AXKn9PL/qxT+AtP8AEz9o9lLG7in2z99qtNHnndf76S4/5tcYamy7Z35abQf+I9lsrTaPRdWowOHcJ+WfOaJqTeCWRcyVMxGn8tJp697TFCpZUWGHU2/tHsumoG2rtxU2tI7gn+zNqSmWMSVEvDLrnJnlACX7xuG00vjDWtqQY4sptnOOq058NE69BnRktaJzjqjXduT7Z20g3CMlTKpYRmRePKAt5mD68Qm/Cy6W0Fje50wVbcDEG0274OEbm5buP8Ki6m8TDB2dUfp7uK00W0WLsJKmQDuZTx5AAdCQQJG0PIm5y3v01m+3YGgtpt3z1R4bh94hZH0yGgtYJznqjh3fTVbafaWiXqZCe9mvUSi+aMsnKTkrjIbc7/HEXW7c4pt3R1G8YO7eM1jdTfBhg7OqNRE7t+fBbKfaFxGTUPrwzIDUTDKpDZ8veuWzWFtenicRdbtzimN8dRuZBEbtD4IdScC7q5Zx1RnpG7vSBtDRG9pm0Izrx5STZOlmHdZipPgVccrYfw4zHRt7DhHHu3Dzy3p4HyRgGenVGWe/u17VpqqyRTHlq5GUMQ5FRJcgytY+9y4YXXzxNlCmQZpAcOqOHdxWSkyZxUxpl1RrGe7inlRWjv5KmTkAo9ol55pdSeLp3eGdM1hra5IxiZQBiaY/aOzs4zwnjvWJrH5A0x29Ufp7uPrlO9a6vaRGcrPIfowVUzy3DcRRlJEpDHhlmuPAEgHTDZbtMSwa/obpBM6DfA+qk2k4kSwaj+0aGZ3bskuqrO65WqkzWGUGeTT+E5kTWPJDmHQjugk4TKDcQBpCN/VHZ/09+XHek1j8QBYI3nCPTKZ+qRLVtme1U+Xji375k/gNb/j+nnhikyBNITBnqj83kpNYcILqecGeoNc43JU1fpJaokDXYR2nl17hsSeKwXveoNlHdzYTaDZb/pt3T1W8e4bu6MyoYKmXUGgnqjiJ3d+XrkoMbWqP6xP+lk/1fP24ufC2/wDjb+0ey2fQUv0DyHsvfwtUf1if9NJ/qwfC2/8Ajb5D28EdBS/Q39oWfhao/rE/6aT/AFYPhbf/ABt8h7I6Cl+gftCTJteosf3xPyP8rJ/qwxa28/02+Q9vBMUKU/kb5BXVmPiccHAXJwuSGx68tUvMuBCu3d/sSbJFOm0MpdFcr7PcWYA2P0wv64jUph7cJVi2ualu/Gz+e9T47JH/AK6v/Dn/ANbFU2Y/UtwNvOjOn6/ZYOyN/wCuj/h//wC2D4McfRH49/2/X7JhsTs3NRHxFqwoEkkduAeccjIf5bqVP14QswRqpv25hMdH6/ZZt/s4alp5JzVCTIAcvBK5rkAC/FNufOxxGrbYWl0rNa7X6es2ngid8/ZK2J2bGpp4pxVhRKgcKYL2B1tfi6/VhttJEysdXbfR1C0M0Ma8PBZtjs3MCoxqw2eaKEWgtYyuqX/huha9utsBtAIg88hOntzFMs0E6/b+E/8A3JX/AK6P+HP/AK2H8EOPosX49/2/X7IW3r3WailihEnHaRbiyFTe+UADO1yb4r1qOBwAzW0sr4XFN1QjCB2z29iI9idlruoapmMV/wCTjALDwu5uL+QU+uM7LOc3LX3G3GtJbRbPafb7qQrOyePL9DUyq3/3ArA+XdCketz6Ym6zbuKw09vVJ/1GAjsy+cqJ2T2aNPGJBWKO86ELEWGZHZGs3FFxmU9BiDbPLMrM/brWuIFPLtMfRat4ezk0tPJOaoSCNb5RCVvqABfim2p8MQq2wY3FPMrNabXNxWFLBE9vZPBat1+z5qynWcVIiDM65TCW9x2W9+IOZW/LDpWuJocSldbZFGq6mGTGUzHutG9+5PsMSyGoEpZwgURZOjEm/EbQW8OoxGtQ6Nsys1htL4p5bgiBMzP0Ql8/P68VpW1SZOR9D8/fhg5pt1CvW+PPJK45cjx49dK1SWTpgQuqtjb7UMcVHAamNpnSGNUQ5zmYBQDluBrzvywShGWGhQVXvhRRVDU0tQkUwANpDlBDC4sx05eeEShNuzxr0ZIN71FQbjznkxGmZaCrN23BWLeEfIJ9vbs56iklhjy53y2zGw0YHwPQYVVpcwgJ2VZtGu2o7QJe61A8FJBDJbPHGEbKbi48DYYk0Q0BYq7w+q5w0JJ8yovtClywQN4VtM31Sqfuwn7u9ZLYSH/8T8winE1WQpNQLLtlXbXgUisot+M7yLf4AH68YcE1cR3AfVbEXLmWPRN/ucZ7gG+6K8ZlrkCVvaTBkqljDrLECIw4FpDmyZls17BiCQbG2tsV312hpIK2Vvs6q6sxtRsA5z2Dzjx3lPuyv+LItbniT3PifaJdcZKJmmD2LBftDbqoBpJTvtBo3moJY4lzu7RBR58WPn5DmT0F8RrtLmFo3rJsyq2lcte/QT/6lP8AdvZIpaWKAa5FsT/Oc6u3PS7En44yNbhaAqtaoatRzzvJPmqq7TN4RU1AjjN44bqCOTOfeI8QLWHo3ljXXVTE+BuXVbItDRpY3auz8N3v5INxWlbZJl5H0OGDnzxTbqr0x52uOXJEePX1ql7fCSU5uT/GNF/4uD/qphprsLAhcy9uZ/8AnEv93F/lwIBjMK1uwiuMuzDmNys8in1OVv8AzXxFoDRAWSrVdVeXv1KLt59urRQcZ0aQZguVMt7t+UQPtwnvDBJUqFu+u/AzVK3a20tZTrOisisWGV8twUYqfdJHNfHEmuDhIUatJ1J5Y7UId7WZLUkY8Z0P5t2+7GGs6C3vCuWFPE2qeDHfJG2M616FIq9BtqSImzPRx2HiUkkJ+NnBt5HwxAO65HcrL6ThbsfuJd9EVML6YmqwMKoz2bz5qhpCoVFkaHK1y780vpovj1vbwxrzauz9F1Q2zS6gaMzAd2DfHaibsglzUBH82eUfW2b/AM2LVuZphaTajcN5UHb8wCjfGZUEiWMMpU8iCD6HARKYMGVzxt7ZhpaiSBvxGsp8UOqn0tb43HTGmqNwuIXfW1YV6Tag3/Peo/EJ5558VmSZeR9DhtOfPPPFNuqvXHnsLjlyPGceuLVLL4ElIbArhDU08rGwjmjkJtewR1J09BgOia6L/do2V/Syfon/AGYaFRfaNt2Os2hNPESY2yhSRY2Cgcjr44SEd9j3aDRbPo5Ial3V2qGlAVGbulIwNR5qcNCn98e0ShrqUxU8jFw6N3kZRYHxP6sVrojBC3GxaTjXxgZAGfFbdye0OipKRIJTLnV5CcsTMLNI7CxGh0Iw6NRoYASlf2dw+5e5rCQTqAm+/m+lPWwxin4hyOXbNGy3GVgLX97XoMY61VhLYO9Z9n2dZjK2JpEtIE8SigdqtD4VH/Dy/sxY6VnEea1fwVz/AI3eRVe71bwCev8AaqZmRlyNESpDAqtjdTrY3ZSNLgnxvii+oW1i5uf8LoqNj0lg2lV6pzPcZMffs7VYWwO0RHiBrIZaVwO8xilMTeavl0v4NY+vM3mVA4ZLnK9rUouLXCe0Zp3VdpOzlUkT8QjTKisT+oAfE4bqjG6lKha16xApsJ8MvE6BCe6XaDQ0izo/GXPUPKgEbPZGVLDMtxcEEaHpjFSqMDdePzV2+srp1cnATk3MAkZNAPqEve3tJhniT2KSRJo5VkBkjdFIAa6m9sym4BHgfjhVq7WgYTKlZbKq1S4VWlojIkEZ7u9SdB2v0RjUzLNHLbvosTuA3WzKLMOoPgRy5YyiswiZCqP2fdNcR0bvAFCu/m8lHXNHLTmTir3HDxsl0NyDcjWx0/xYpXZYYIMlb3YtOvTDmVGEDUSCM+znchP5+fn/AGqSt4ky8j6H5+/DBzTbqFemPO1xy5HQY9fWqW1RhIXUvZZSwy7KpGMUbHh5SSim5UkG+nlhgpyiv8Fwf0MX5i/swJJK7Lp+kMX5i/swIQh2t0kMeyaoiONSVVQQig3Lr1AwIUR2D1gqaBklhQ8CThJJkXvLYMFJ6st7X00KdbnCIB1U21Hs/KSO4qyvwfF/RR/mL+zCwN4KXxFX9R8yqx7WdiBJIqiNQquvDcAaZluVNgOoJB/JGKV1TAIcF0Wxbpz2upvMkZieB1Q/uduy1dOVLFYkAMjDnbooNuZ116DW3LGGhSxuV2/vRbU5Gp091c+ydiwUyhYYlQeIGp9WOpPrjZNptaIAXJVrirWMvMqQxNYED72VkCbRoIuHGZGlu7FRfI6SIAfG7G/+HGAlnSBsZrZUhXFo+oHkNBAidc/pI80X/g+L+ij/ADF/ZjLgbwVP4ir+s+ZTLbEtJSxmWdYo4wQCxQWBJsOQPXCLGcAmK9Y6Od5lMKbb2ypCAlRRMW5LnhzH/De9/hgws4BI3FYauPmUI9r3CX2dEVFPfc5QBpoOg8zileQIAC6DYRqPxucSdB9VXHz8/Phikt+kycj6H5+7Egc0xqr1tjzyFxy5HTnj15apLGEhdP8AYd/E8H5cv/UfDQj3AhVvH2Qw8aab22sjaWRpDwHWIDMxa3usTa9sKBMoVc9qNHUQ1Uey4aipnilWJgk0gctKzsBc5R4DTlhoV57ubJi2dQpFcKkMZZ3JAFwMzuSdOdzc4EKS2bXJPEk0RzRyKHU+IIuMCFH737J9qpJYh7xXMh8HXVfgSLHyJxjqsxsIVuxuOgrtedN/cUNdjqD2ac2s3tGU6a2EURAPoWP24x2oin5q3tl5N0RuAEeU/VH2LC1Kpvfneirjr5RFO0QhZQi6ZDZVbvC3eDE69bWAOKFS4c2pG5dJbbJoVrVrv7iJmdNco+e/VRVDWvNtGKWYZZGqYWYWIsc6ACzagZbWv0t8YUXF1YE9vyVq/pMp7PcxmgDY/cPDj6q+cbJcimO2NnQzoEnAZMwYAki7C9uRF+pt5eWIPY14hyzULipQdipmDomdNuvQqbpTQX8cin7sApsByClUuq1QQ9xPeqJ2nCqVE4VVUcaTRQB+OegxqapJcZXb2zA2k3CIyB9E1xBZkmXkfQ/Pz/vhtOabdQr1x55AXHLkVTrj15apbFOEhdH/APZ7qC2zHU/ydQ6D0Ko362w0KzScCFz/AEPb3VBiZaWCROgQyRn4klx9mEhFXZ5N+F9oNtZ4OCsMQpo1zBgZO8XYHKOSOB/i+poVgbyvSNE0FXLHGkylSrS8IsotmAOYG3IG3jY88IkDVCa7qnZ9PGtLRzRFQWKxrOJDr3mtdy1uZt64ARuQiHDQq6j2kmzNqTRykR01XlmVzoqS6g5jyAJFr9O5c64wNdheWnfmFsK7TWoNrjd1XdkaHujLwViK1xcajGda9RG0d16WeZZpYVeQW1JNjblmANmt5g4xupMJxEZq3Sva9KmabHQOdOHggTtQ2Tw6qnqkFg7xq/5aOpU/FBb/AAjGCozDVa8LY2dbpLGrROoBI7tfnn4lWni2tGoXevduOviWGZmVA4fu5LkgED3lYdfDEHsxiJVi2uOgcXBoOUZqB2T2W0VPfI1RrzAmaO/6LJiLaUGcRU690Kojo2N7WiPqozeTcuk9opqeJjA8xlYsc8hbKoa3ebT8Y38vPGF9swmBlvWyt9rV2Uy94xDIDIADXh2BZtDs/o6SnknnkmlyITYsqKW/FsFANybC2bEXWzGNxFZKW1rm4qinTAEnvgb+YVWye6fQ4ot1XSjVXrjztccuRTj19apLJwkkWbt7xbUooilLxUjduJpDcFiAL3KnmAPqwQiJUse0DbvLNN+gH+jBCIQHNRSoLvG6jxZWA+0YITRVu7vxtSCFYaRmESXACQq1iSTqcp1JN8KJSiVHby7Q2hWyCWrWWRkXKLxlQFFydAoA56nEoThRGzdoSQSpNCxSRGDKw5gj7uluovfCSVm7A7QtqTozceUlWsckKEW5/wBGdef2Yq1nvYYatxs+xoXLCXkgg7iNPEd62bV2jV1OUVHGly3y5obWuNR3YxcG3I4q1HveZO5b61tKNsCGGZ1kj7JGyN4KulGWnqHROXDYB0HLQK4uug5AgYk26e3I5qtW2Lb1DiaS3u057iiCPtG2nJ9GggLnQcKnld/ULxWH2Wxl+Kc78oVR2w6bBL6sDuA+aY7Wh2rMueoSrYe8Po9FI6iNBYepGMb31nEEjTPQq3QoWFJrmNeJcCCcQmDllu8glJvrtM8p5TY2NoIzY+GkXPywfFVOz191D8Ctf1O8x7JR3z2nqTNKANbmCMCw8zFblrg+Jqdnr7o/ArX9bv3N9kmPffaZF1nkYcriCMj6xFbC+JqHh6+6f4DbD+53mPZbNn71zLVxVVYs0/CV1jsiR2ZwB1VQe7n058sSp14dieo3GywKHQ0DOcmSNwI3DtSN8t8XriFC8KFe8EJBYtbVmI00uQByHryhcV+kMDTnkKxs3Z3wwLn/AJjl3D7oXl5H0OMA1C2zdVemPO1xy5Fx6+tUt2EELr7cOfibOpG53gT/ACgYAhb9v7wxUjUyyhv3xOtOhGtnYHKT5XFrjlfDQpCto45UaOVFkRhYqwBBB05HywIVedkmzEparatNHfhx1CZATewKsbfDQX8sCEYb7SFdnVrDmKWYj1EbYELjkYSFc3/Zxq5ePUxAXhKK7G/uvey6dcwv+bgQr6w0KgN7NmGKunhUc5AU56iSxH2sR8DjU1WHpSBzK7a0rh1q2o7QDP8A8f4Vy7q7ux0UIRBdyLyP1duvw8B0GNlTphghcpd3b7l+J2m4cFNYyKohbcva/tMlcw91anKmlu6I0F/iQW+OMdN4cJHarN1RdReGuO4HzGngn++n/cKv+4k/ynBV/IVKw/8A1U/+Q+ajOy2kMezoywIMjPKAf5rMchHkUCt8cKg3DTAU9pVMd089seWX0Q32xbTBaGnB1W8rj1BVfszYq3jtG+K22waBAdVPcPr9FW3z8/Pnilzz9eHcuh5557EmTkfQ/Pz6YY1TbqFemPO1xy5GK2x6+tUtq4SF1r2Y/wAVUX9wuGhTNfRwtJFJKFLxseEWPJ27twL2LG9h11054EJ5KDY5SA1jYkXAPQkXF/S4wIVc9l+y5qWt2nDUScWVnim4lrZ1fPZrchrpYaC1hywIRTv/ACBdmVxJt+9Zh8TGwH2kYELlak3XrJI3lWmm4caM7uUKqqouZiWawuBrbmegOEhX/wBhmw/Zdm8Z9GqGM3pGBZOvUAt/iHhhoR1sLa0dXBHUQm8ci5lPxsQfAgggjoQRgQgztA2dav2dUAaNPFC/wkDJ9pb7MV3sHStd3/JbW3r/AOxrUu4+ZAP09VYWLC1SpffKvqRtaQQySB1ZY40DEqVaIXXITlN87Nc8jr0xr6tWoKhaF01pZWz7VlV+UZk8cyIKIOxdbR1X94n+W33YzWn9PxVPbo/3IPFo+ZR9tKhWeJonvkfRgOouCR6HkfI4sObiEFamlVNJ4e3ULcVypZANBZV5DQaDyGJKAzOa5z2pVSSzSSSk8RnJfyI0t6C1h5DGle4ucSV6BRpsp02sZoBlz26pr8/Pz+3EeeedclkSZeR9Dht1CbdVemPO1xy5KOPXlqV6gwJrqvsgqM+yKQ+CFPzWIwBC9353IG0ZqN2maJKZmchR3mJMZFmv3SMnOx54aEXs1hc6AYEIA3U3jjrNtVphIaOOmihDDkxR5CSPEZnIv5YEI+kQMLMAQehFxgQoLfmnaWjenQkNUMkGg/FdgJD6CLOT5A4ELftispKSmC1LpHAV4Nn5EEWykW1uL4EJpurtzZz/AL3oJIbAFxHELC1+8QLAczrbxxEOB0TM6mc1naDQNLQy8P8AhYss8fP34iHHLU3AI+OI1MhPDNWLSDUwHR3V89D4GCnO6W8kVdAssZGYaSJ1R+oI+0HqLHE2uDhIWGpTdTcWOEEKROz4jKJuGnFAyiTKM2XwvzthYRMwn0r8GCTh4bkJbj0vArdowdA6Srz91wxHPwvb4Yx0W4cQ7Vcv6vSik/8A6QPIkIj3k2ytHTtUOCyIyBrakKzqhIHM2DXsOdrYyuMCVSZTc84WiTn6CU+palJEWSNg6OAyspuCp1BB8MNQVNdp2xeBVmRRZJ/pB/efj/Xo3qTjWXVPC+eK7DZFz0tuGnVuXhu9kH4rc8/JbVJl5H0OGNU26q9MedrjlyUcevLUrLYE10Zut2ezLSQcHatVEjRq4RAoVS4zED4k4UA5oUft3Y9bBX0NINrVbCq4uZjlunDUMLdDc3HwwYQhTO0uzCadck21qx1NwVNrEEWINjqCOhwwAEIW7NtwGb2t4K+enMVS9JeML31jCEE+d2P1YIQjX/4Dq/8A6zW/8uCELXNuHV2udsVhy94e7zsfuOHATVQ7niXbdQKSurptFMkNyrAuvMWNtcpJ06A4WSStPZPZKtPk4VbMjJmyuoCsA17i4PLXljEaXXLgYlXhejoW0XsBAmMyNZ4d6Ea3aVXFUNA9ZU2WYRMeIToWAvb0INsVOlql+Cezct2LOzbQ+IDNBi1PujOm7KxE/EhrZoZALZ41Cm3Kx1swt0IOLNOiWaFai62gLn+pTE8RMqYn3YrmUqdrTkeUNOn/ADIgb6jjK4OIyKp03Ug6XtkcJj5Kv95NgVuzc061EhRhZ5Y3ZTcXsHBJPkDc87aaYpOFWlodV0NubG9hpZBaMhJ01yjzKMX3DlmjAk2jUyIwBKP3h0I0v0OLD6TniC5aqhfU6D8dOmAe8n5leUPZ3LCnDh2jUxoCSFXRRckmwzaankNMSbTeMg70CxPuaLnFxpDPPV3uoDf/AHclp4EkkrJqm8oQLJqFurm4152W3xxWumuDQSVttj16bqjmMZhynUnQ9vegLFLnfzzxXRJMvI+hwxqE26q9MedrjlyWfux68tSsGBNdd9n02fZtG3jAn6sAQo/b27M821qGsVoxBTI4YEtnLOGGgy2I1XqOuGhGOBCr3sdkGXaS9RtOc/WE/YcCETb409a9MV2fIkVRmWzvYgL+NzRhy8sCEF7z7Y2ts3Z5mqZqWobSMhYnVsz3AbMHC6HXRBfywoQq77BdiGbaImPu0yF/V2BRR6asfgMNC6UwIVN9p+z+HtAOAcswjk6e+hCsB6AIficUKrcNYHjC6Wyq9Js6o06tDh6Ej6jwVyYvrmkH7K3gnba9VSNlaBUDoctmjISK63HMMWYi+twdSNBibUxPLeCuVrTo6FOtP5py7ifopre2FXoqlX90wvfy7p118OeHVjAZWK2c5tZpbrKYbH3xo5ZIaaKYSyslxkBZe6tz3wMt7DkCT5YliBMLGaVQMxlpjjGSIppAqljyUEm3gMSUAJyVX9oO9NJW0cfs0yyMJwSmquBkkFyjAMBc2vax8cUrp4LAt7sSk9tw7E0iBvGmY9j5KuMUF1CTLyPocMapt1V6487XHLko49eWpXqnAmutOzH+KqL+4XDQtG8G/cdLtCmoWidmqMmVwRlXO7ILjnzX7cCEWk4EKqewqrzttM9DVcT88v8AswIRtvxtOqp6cPRQe0TcRRkysbrfvciMunU4EII3rp9q7Uo2ppdnrS3ZZBI1RGygLqQQt3BPphZpJ92DbDMGzuMw79S5kHMfRr3UHxsWv4MMNNF+6gqxFJ7YFD8eQplbN9ExzJfwIuVt4AYEKA7WqK9PHPbWGQXP9lyBz8M2XGCs0EtPAhbPZ1XC2rT4sd5gH7o5RrgHx1xnWsWinpY1Z2RVDObuwAuxGmp6kcvLCDQNFN1RzgA45DTsQZ2sbWkigWFF7k91d79BY5B+UOZPS464q3byGRxW32LbtqVS9x/LoPr4fOEBdn/8Z0f5cg//AATfsxXtP6nmtntsTag8CPkVd+0jaGT8hv1HGxcYBXK0vzjvC5tTkPQY0vPMr0M6le/P7PswJJMnI+h/2+zTDGoTGqvTHna45clHHry1KwNgTV8bi9qVJS0FPBLHUl40ykrFcdbWObXTEOkYN4QhLfPe6Oq2xSVkcc/BgMJbNHZrRyl2sLm+h8cHSs4jzTgqym7ZqG38FV/oR/rw+lZxHmlBVedj2+UOzUqRUxzkysjLkjze6Gve5HU4XSs4jzTgqxP3ZqD+iq/0P/7YOlZxHmlmtdT2x0LIwWOqBKkAmC9iRobZ9cHSs4jzRmout7W6aCi4VBDNxY0VIhJBZLLYG+VwfdB5dcHSs4jzTgpjut2uVryBquBTCDlcQwyZ9VOUjM5B71gR4HyxA3DA6CR5q1Ss31aRezMggR370QbwdoNJVU01OYKxeIhUM0Fwrfit7/RrH4Yi+vSLfzDz8Vlo2V014OAjd4HI+ieU/apTBFBp6y4UA/Qdbfl4l8TS/UPNYvgLn/GUPbE37NNVVDGOaSlnleUKFu8THW4Un3W6i+h16nGKndNLjJyV652U9rGupiTGYHHin29O/NJW07wmGrRjZkdoNFddQT3uR5HyJwVq1J7CMSNnW91RuGuwEDQzwPMoN3a2iKWrgqHSRljdiwjQse9FImg06sMVbZ7WPknJbna1J1W3wsEmQfn7o/2l2nU0sMkaw1QZ0ZQWhsLkG1zm0GLlS4plhAcFobSwuOnYXMIEiSVVuQjmCOnLGsBC7CV5h8886ppMvI+hwxrzzzwTbqFemPO1xy5LP3Y9eWpSGwISxUP/AD2/OOI4G8AnKsbsyptn1DQ01Ss09TPJJqJZUWJFS6g2IDFirHTlphYG8AmT2ot2HsPY9TWy0SwTLLEzhgZ5yCqW76kNbnpY669ejwNnQJzkoyi2DSfgytrZaKVJIJXSNGnqVDISmRtWvoHt1vl1wYG8AgFP95NgbMpZUVqCsdGpxUPLFNKUiU5r3zN+La/O9iMGBvAIQd2PbJgrat4KpXkHCMisJZFylWW47pF7huvK2Do28B5JSp/ae7FFV0RnoUmp5I6xaNkMzvxCXRdMzHXvgi1uR0wYGcAmZUztTd7Z9J7PNHxWpmWVHAlkLSzx3VRe/cswe5Fh3eWK1dlOA5wW22aasup04kwZOgG8/IJztSm2dDFTSNDOoqYjIG48rcPui11DXbVhyxjfToNiRqrlGpeVHPDSOqYOWvMJ5X7t0y1VHCtPKY5lLSMJqg5bi41zW0N/W+GaFMPAw5cVip3tY0H1HPEgiBAz49qF6+Oni2hKjrIKeNnXhq8hZiqEKM97jM+pJNhy5YwOZTbUIjILa03Vqlq0sjGYzMZZ/QZIi2js3Z6Q0r8GYe1oCp48p4bMoy3GbvC7AfdjM+jRAGWq11G4vHOfm3qHPLWNYWup2XQUksVJULNNM4UyTCV1CM5sLKrW59LHS3PCNKi0hhGfFT6e7rU3XFIgNEw2NQNdQhjenZTUlVJBmZgLMjH8ZGFx8QQVP5PnbFerSDHRHPPOS2lncC4oipGe/vHM+KiCxPU4x4QNArS8w00mTkfT7sMapt1V62x55C45clNj11alazgQvAMCEc9jFOzbXpiqkhM7uQNFXhuLnyuQPjg0ThH25OzpU3lrWZGChJGuR0crkPxsbYJCIT6Na+p2HtJaniSzGd0iDKATGhj5AAaBg/1HERA3qWq27/bG2tPJHFSECkko0gnEjoEVmLB2Kk5rquU3AJ8L4eXFPPMQgzsJoiNqT5e/HHDJGZADlN3UKfLNlJAw9FGFMbt7Rq6iv9nkp0ipdnGSoMMURXPKoJiLC+shchwOpBJ1thTGpTMHQJ/smvk2nsOSTgRxvFUFkSGPKrKCGcqD177k26jzxhuBNMytjsuo2nctOgMjnxSN+NnyCh2cCjXWDhMLcnZUsp/tGxFsVrhphnPBbbZlZnS1s98+GeaNNoz1S1tAkZcQlDxgAMvdGubT09MWXF3SAblqKTaBtqrnRikR4qsd8UIrqkEWPFZvg2oPxBBHzahX/qFdNs8g2rCOCJ97YniotlMysOCsYcW91gqHKfPunQ4sVpAaeC1dg5tSrXaD+aY9U83h3berroauAo1O4jd5M69zJqbi9zdbWt53xJ1LFUFQafwsdvfNo2jqFScQkARx+8oV7QNqrU10jx2KIFiVh+NluSfTMxAPUDzxXuH435La7LoGjbAHU5nx+w80OYwLYLMCEmTkfQ4bdR9kxqr1x56uOXMe62yYqibLUT+zwrE0ryWzEKoGgHMkkjQY9cK1UI+2t2Y7PgWJpNoSDjRtNEOELyIih2tewDZToGI1IwSNUwFn7ldL+Ehs/wBonz8Azl8kdvesBzv7t+nPDQlUXZ7s9IHq2r6mCFJnpmOQZsyuUHuZtCba/qwtRmFIiNFuPZksVTVxzVtTeKBasNGFu8HfBBu/vgoQOnXS+CBwSBUVvVuklNHQSQVVXMlZKADpoj5TawbWQ5rgcjY64RA4IEgqQ2ruVTRRTSmurXWGpWke2S5cmO5Hf1UK/WxuOWCBwT0GqRWdlwpdo09L7TOsNTG+WVAAeLGCxRhcC2UXB8TboThkBRGuSaUG5lPFE1ZXV81LTyyFYLXaWVRydgmbQgaWB01vqLkBCGdu0S0Nd7OlVI9MrRvnTnw3VWPdzWLAG3nbEXAOCnTcWPB4H5K023JDVkVMtRIVeA1JdgNACAoUX53te/TlzOKRt+vhB3SujbtKLc1sA1wgDukz9Fo2LuyswiD1EySSTSwLZVK3iDMWuWzZSq25e90trhMoAgSc/ZSr3xpk4aYwgNPnp81sm3LDw1UkEskj07shV1Xv5LZrWJJ7t7X6gcukTRBaXN3KVPaRbUYyo0AOE5bp+692XurDUGmX2ie9RE0wBVCFCEAg97ne9rdMNtEOgTrmo1doVKOM4G9U4cvFMKfd9FSqE8s0bU8ixsiBSGEjBFYXYaG+Y36W59YimYIJPPis1S7Jcx1NjTiBIJ1yzKlhuFCav2QTy8Tge0ZiiZcuYLbne97Hlbn5YyfDDFhnPVV/xap0XTFowzGuekofi3dJhfV/aFqRSCLKuUyHW5a98oQN052588YhRlvbMK869irGWDDjns95jwUpUbpUsZaBq799ohcqIiUFlzZb+OX+1fyxM0KYyxZqs3aNdxDxS6hymc+Hz7EGP7p9Pn5/98Vm6hbpuqvbHnma45clvy+GPXVqlavbd/3PY/8A4dv8tPgGiZ1VnHa6/h4U3s8GY0vE4+QcW17Zc3PL5YM5RlChd2quCLZ7NVRq8R2pIhzgEKWmIVzfSytYk9ACemBSO7neUmopKhdobYM7Zw+zyYDaw4Vnso05q17+t+uGoKJ7Ppo6rY9PJOWI2XUtOxvrkiRpFIHUDMFA/snCCkeKgdkVLS7vzyv70m1VkY2sLtwSfhe+BDtBzvKsvZlaKypq6dyOLQ1fFiPM8N11Hj+M66W0y+GCEbpQPvzs01VJsaohg48EYEckSZjbVAVOTUC6MpI5HBuQYlD/AGubnJT1IWipisUdKs8zAsbZ5JFuxYmw7ttMCRVm7I2wPwfs2sz3Zlhpmc8x9IvG/wCmQcYnnCQfBXLdhqBzOwu8h917UKI9tUMAtZPaJdPGf2h7W8gB9eMQyrBo7VebLrCpUO8tH7YCb7P2saaWRyfo32lJFJr+KyfcwDfAjrjGx2EieJWStQ6ZgA1DGkeB9ls2pQGlqYkjb3KSskQjSwZmdRp4ZgPhge3A7LcD9UqDxXpkv3vZPlBXu8TR1FA1dHYGcUyOB/PjmF7+JBJX0A6WxOpDmh43wo2uOncfDv8A7cceI5Pil7fq2i2lPImjR7KZx6rIpxN5h5PZ9VGgwVLVjDvqR5gKVkqoL0tYtslTUxsb9JDBNGL62BByg+BXEpGTuJHyVcMqRUpHVjSPDED7od2duqJNqVcdXAzoxeoR7uF1kBVQVsDcPqOmTFdtGajsQ7Vsa18W2lI0XwcmkeH29VXVWti4AtYsLeFrjrrioBmuip7vBXljzyVx65Jb7seuLVKc2hvnXTmMy1LycOQSx5svdkXkw06fVhYYTxHkKQ2fvltaeojWKpleZ/oU92/eYG3LQXAJPlrphYREZ+ZTxFTW/Q2xT0o9prVqKeZmhbhOGAkUnMjXRdQytyv7pww0DNIkle7pba25tBjHBWFEiQZ5HyJHGoGmYhCdbeBPU+OFhGv1KYcU+odxNrR8WlirKXJWI0j5ZMwmCkB7Nws1xnF7WuD15YlAOaUKPoTtSOlqBFtGEQ0LiMoGbvMpBTIDD3rv3RmtcgjlhQCZ+pTxGP4UxsjdbbrS+2GshgqpIsgWZxxWj5gZOGyjlbWxBB5YMIiPqgklMOz/AGZtoRytS1cdLBxGUvO68N5AbMUuji9+bAC9uemAgJZqYpd0NovT7Sgkmp5p5GiWaZ6hzkiUCUc4/dIItciwzacrsJlN9jbobUBhomqKZ4Y0aogUSaXzkOVYREsVY6gmw4g9Bhr0sY6pzCvbPum27zjEtIgqYl2PtEVCymqg40x4PFWXmQoIQlYrKSFAGmpHmb1TTqB0zmVuBc2ZolmAlrc47zrr2rftXd3ajxSLJUJUqO9JCk2ZtNdVMajmOV+nXA+nVI1lK3u7FtQFrMJ3EjjlxKU2z9qfQN7bF9MojhIlIzLlLAfwGosOZ1uRh4KsjPX+VFtWwGIdEermcjlnHFRtHSVyGopVqI4eAePKjOR7tm4inhkke43MalbjGNraglgOmas1X2jsFYsJx5AjyjWJ1HgpCi2btaZBI1UIuItlSaXK7qf7IjOhvyJxkbTrESSq9Sts6k/CGTG8TAPmhGaumEXszOeFHISE7pCuLqSGAuRqRztre2Kxc6MPDnnzW4bQpF5rAZuGZzzGW7wTqTeesaMRGqlKDpm1t4F7Z2GvIsfuwzWeRErCzZ9sx+MME87tFDycj6H5+rEBqrzdVeuPPIXHLkp/ux66tSkjAhWH2M7OX2maukZglBE1QyqAS91fTUge6G+NtRgUgjvtGokNFU1Fo3ouAj0Zj5JPLITI5Uc3a4PEPugkCxLXAUEQgjsn3kipIqxaqnaWil4aTSKMwQnMqhhcEqQWPduRbQHAgQrR3c3ap4aykqaKRzSy00wSNncqmYo4MatqqnW48beJwBJV1uNFc1gcDKdp0asGtr++dQR6Xwb1L+1NO2mOdNtFl4gdliNOUzZiQABktrfPcadcBUVJ9rNG67K2UYwwp0jysCCLOUXKWFtDYONepwBM6qR7K3b8F7VerEsiGHMQzMGeEQuAFZh7pVcoOoFvLAhaeyWaB9sO1Kjx03sRWNWvo4EHEFzoWzm5I53B64NyNDktmx62mlraT2WJ4ylWyz5jmOfOAhLcrGzWHTXFLCG1WgCF0LKz6tnVc9wOQA03HPLyRHusD+Hasj3RxS/ha6Wv8R9hw6U9M4pXsfh9Ib8o8jKf7VkBXY5TkXUi3hkFvsxJ5lzCFVoDK4B4f/QW0IlUnt4CjNSS004PLMHTQg9O6/TUEYk2HjH2ZqD3Po/7fg4OHl/Cg99qLjbYhikd0V0RYmS11PesRfQWfUka8vLGGq0urR5LYWVXo9nuc0A5mQfD6fVBm3aVYqmaJWZxHIUzPbMSNGJtp717dbEX1virUADiAt1bOc+i1zgASJy7dPTmEx+fn9WIc889izpMvI+h+frw2jMJt1V6489XHLkl/uGPXFqUm+BCKdx96pNmzGWJ4mDrkkjcSWYcxqE0IPUeeMZc79J9PdTEIhXtXqkEiQGjp4WQpHFHE4WIkkl1HDsW16i2g053WN36T6e6ZMqH3P3xNCk0ZWlqYpyGkSVJDmI5fiWt1sRzw8bv0n090hCd1HaPUmshqUkgiWBTHFAiyCNY295bBNb2X81fDCLnR+U+nugQFo3u35esARPZ6WPPxnSFZF4k39I54YzNoLX9fR4nb2n090QOKnX7Y6s04jzU3GAyifLLmF9MwUpbNbr9nTCD3fpPp7oMFM91O1Goo4DAzwVKXZlMvGJUsSWucneBYltddTrysY3bmn090JdL2r1I4/E9lmM5s/EWUrw8uURBMuURi7G3UsxNycGJ/A+nun1eZWUXai8UivHDRR5I2jRUSVFUOVL2VVtclF6dMBc/gfT3T6vMrZQ9ppDqFgoIl4nFPDikS8gBCucqC5BN9cQe6pEgH091YtjTx4XmAciR29/gCp6v3zndJFUU0JlBEskSMrv6tk8Li/PXpzxSdcOcCIie5dJS2axjgXFzo0BOQ9Vg31e0C5KUintwh9N3bLl8PDx8MM3D8sudOKh+FN6xxO62unGfmmlHvLIkNTAvB4dRmuLy9zMCDl7vK3j4Yi2u5oIjXnis9SwY+oyqZlscM44qQo9+Z0RFZaaaSIWimkV2dBy55bk2sL6E9cSF04DNsncclhfsphecLnBp1aIg+v0Q1X1bzSNLI4d3Nydbk2sNMoAAAsPTGEuLjJ+i2VFjabAxogDnitHz8/D564ULKkye6fQ/q/Z89cNozTbqr1x57muOXJT/AHY9cWpSbYE1emwqOl2Zs5Z3jDHhq8jqis7F7aC9tNeV7c8cdcVK15dGmDvIAkwI+vO5bSmG0qcwkbuw01ZS1U0dPAmaSYIzRRjIMvdY92407x6jXDuXVretTpuc4wGyJPiPoo0w17C6ANVGbP7M4qaopi7iYNnDh0UqXAzLZT0sGvcnpixV2w+tSfhGGIiDnHeoi1a1wkrZWdmdPPLUPxDDkfLlRURB9HG/KxsLsfhiLNsVqbGNiZG+SdSPon8KxxM85IU3p7PHphTCFjUPMxjIC279rjKL+7a+pPS+nIbOz2s2sX4xhAz8NM1Xq22ACM0U9l+7PDWojrKaPiBo2USxxuQpDddbXtyxrdrXmMsdQeYz0JHBZ7WlqHBFey906aIzXp4GV5eKmaNGygogK6roAykgDTXGtq31Z+GHukCDmc8znrwKstoNBOSGa/dCnlo4O4iGWWO7xxqH+lcAjNfUC5sPTljYU7+syu/MmAciTGQ4eCrPpMLAeJ+aZT9j8eZslS1hHcAqC2c5rEkWGTQeZsdRjK3b74GJm/090OshORTPYHZWskEMs85jaQ3KKF5EHIoJ5tyJ8rjpfGW524WVHMptkDf8/Dh59ijTtAQC46qTptgRx7Rios7SKsQmYva5UZhl0FjqE9VvjA67e+0dcQAZgemfktwy+LGCjmXcTw99yIN69rQR/vYQjOQhUmOPIgLgG2twwUH8XqMUbOhVf/rFxjOczJgT3a9qGithc8EgAHOdSN3FO9u7uRzNGiFIQMzNkRQzDQaWtoPE3tppjFbXj6TS50u01OinRujTmcyeJQy27KiCpkLvngaUBe7Zsgup5X1BxsPjiajGgCHR4T7Kw2/LnwG5ZfJebd3dSnhWRZGfMwFja2oJvcddB9eHa3jq1QtIAhZ7a5dVMEblAYvwrqTLyPocMDNNuoV6Y87XHLktj+oY9eWpSBhJyrN3Y7R6daUU9dC75BlBVUcOo5BlZlsRYDrfyxz93siqa3S27gJ4yI7o3K5TugG4XCVrj7QKVaeviSKZfaXlePRLDiRKne72hzAk2B0I54kdlVzUovcW9QNB13EnLLh3JC4YGuEa+ykp+1GlJpvo6i0TZnusdz9Gy6fSa949baYrjYtcB+bc9MzxB4cFP4tvV7Fo/dOprVn0c95yTHpHp9EqDN3tO8t9L6Yn+C1pp5t6uuvEnLLtR8U3rZaqP3l7Rklp4FphNFPEV75CADuFWtZjzvbkNMZ7XZDmVXuqwWndnxnPTsUKlxiYA3KEjcjtEWnM71hnnklZWzDKT3QRrmYdLcsPaGyTWDG0IaBPHefFKhcBk4pU5svtdhCMJ4pWbO2QoE1jJ7ma7CzAaG1xpfFOtsCoXA03CIEzOu+MtFlbeDCQVGw9o1OKSkhMc2eGSF3NksRE12y969yBpcDGd2yKvTVHgiHBwGu/w81A3LcIbwhSEPalSCrkmMU+RoY4wMsd8yPIxJ+ktazi3pjC7Ylc0BTDmyCTqd4HZxCmLtuMuziFt3b7RaaURxzoEMUhZJHYKqoMwU6XYyZWy5QLHU3GI3WyKzCXUzMjMAZzv4CJEz6Ip3I0O5De82+SptcVdMeKkaqnVQ4ykOPG3eNjbmL4v2mzy6xNCrkTJ7s8vl5ZLFUr/wCrjaiiu33o6yF+FBNxSFGYrECMrBgM2ckjMPD6sa6nsy4t6gxOGHhJ3iNIW0tH1LgODBoDqeI4J7PvlGaiOURTWWOSMg8K5LmMgj6S1u6et9RjC3Zz+iLMTcyDv3A9k71a+DrQDhE940TWn3uyvVHgtIszB0RmChSUCsH97mADoDe51GMr9ny2n1oLciY7ZEacd/qm6xrT1YzAnPf2c6rVt3eFKiKONYpIyhBObJbRbWFnJ+sYnbWb6NRznEGe/j2gK3ZUKlMkvEeKgvn5+f24vQtikycj6H5+f98NozCY1V648950XHLktxy06DHrhK1JK8y4iSoly9AwpUSZWFcEoleZBgkp4is4YwSUYivcowSUpK8yDBKeIrMgwSUpK9y4JKJK84YwSU8RXpUeGCSjEVmQYJKUlbaSYxuHXQj7R4Yi8Ym4Ss9vcvoVA9v89iNKOqWVQy/EdR5fPpjVvY5hgru7a4p3NPpKenyPDnvW8D5+fj9dsQViOeed69Hz8/ZgQsw4Qky8j6HDAzTbqr1x55K45cmnHrbtVpnapBbCAlAErFa+AiEEQlYSiswIWYELMCFmBCzAhZgQswIWYELMCFmBCc0FY0Thl+I8R4Yg9geIKt2d5UtX42eI487iivZ20VmGmhHNb6j/AG6X88a+rTczVdlZX9K6b1cnbxw9+9O/n5+eWMSvL04cISZeR9D8/dhtGYTbqFeuPPlxy5LJx6y4LTuC9xFR0WYESswJLMCFmBCzAhZgQswIWYELMCFmBCzAhZgQswIXqMQbgkEdRgUmuLTLTBU/s3b/AOLLy/nfC2o+/FSrbb2+S6Sx25oy4/d7j6+ino5AwupBHiDimRBzXRU6jajQ5pkcVkvI+hw2jMLI3VXrjz3JccuSZzY/DHrq1SQcJLRYWwQiFgbBCIWE4ELy+BCzAhZgQvL4aa9wklmBCzAhYMCClBsEJECFgc4UBGEJWfChLCl4ioLbBVvHcobeXQ/DCcxr8irVtdVaDppnw3IupagvGGNrlSdPUD78ax7Q18BdzZ1nVaTXu1Kv/HnK5d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34" name="AutoShape 10" descr="data:image/jpeg;base64,/9j/4AAQSkZJRgABAQAAAQABAAD/2wCEAAkGBxQHBhMIBxIVFRUVGBsXFRcXGRsdGhgVHCEaFiMeIRgfHCghGxoxHhobLT0iJSkrLi4vHx8zODQuOi0tLi4BCgoKDg0OGhAQFywkICYsLDItLyw0LC0sLCwsNDQsODQsNC0sLCwsNCwrLCwsLCwsLDQ0LDQsLCwsLCwsLCwsLP/AABEIAOEA4QMBIgACEQEDEQH/xAAbAAEAAwEBAQEAAAAAAAAAAAAABAUGAwIBB//EADwQAAIBAwMCBAQDBAkFAQAAAAABAgMEERIhMQVBEyJRYQYUMnFCgZEVI6GxJDNSYnKSwcLRQ6LS4fEW/8QAFwEBAQEBAAAAAAAAAAAAAAAAAAECA//EABwRAQEBAQEAAwEAAAAAAAAAAAABEQIhEiIxA//aAAwDAQACEQMRAD8A/DQAAAAAAAAAAAAAAAAAAAAAAAAAAAAAAAAAAAAAAAAAAAAAAAAAAAAAAAAAAAAAAAAAAAAAAAAAAAAAAAAAAAAAAAAAAAAAAAAAAAAAAAAAAAAAAAAAAAAAAAAAABt4/EMpfCU7/wCXs1UjcU6UZK0oZUHTnJ/9PnMVuRPh+hLq3wzf0Iqjqc6E05KlBpuU84qSxpWPwppeiAyYNN1/p/7P+F7SDVDW6lbXKnKnOT+jSnODbaS1bZwsrOMo4fED+YoWFGnGKzbxS0pLLdSpHLxy3jd+7AoAaPq/VX0q+qdL6SoRpU80pZhFyqNZjKU5NZbcstLhbYR76PQV98N/K156Yq416VjVN+G1pjnbU8Jb/wAeGGZBO6rdu5rKm6caUaa0xglhxWc7t7yl6t988EKLw8gfD7jbJp+v1X8pUimpRbp4hHGmitKf0/hy9sJYKitWc+g0qb4jUnj9IP8A1ArgTej0nU6hGaziD1yx6R83/r7tHvrFNu5Vy4uPirVjGMS4ksff+aAh0qalFym8JfxZ6WlzcYrnjL4/MtLi8l060o0bbClpUpSaTb1Znjfhbr7nLpM/GVenUlGCnBZb2S88P+WB16fTpRk/m6Wy5l5pY++JL/g89atIUoKtaQ8je0k5c+6e36HGvdOxuPDtouCjxq+p/wB7Ke2fRPH3Ptt1Nxy6ii1+KPaSfb2ZjLutbMVgLe76n/R1GjTpx1JptU4brjlxyn+eTtC2lf8Aw7SjT8NaKlSOZOEHjEJbybTe8n6/yNsqIFz8Q2yp3NClTVNfuaSehxw543bceXn8Xcm/GPiW1w7GEoxt6ctFKnGcPwrGpwT1am8tyks5YGZBqbq+h0GrS6bTt6M0oU5XEqkIznOVSMajSm94RSkktOOMvLJHw7Rl0n47rWlk45hG5jTlLT5XGnUlFqUtoSzFebbG+4GQnFwlpmmn6M8m36x8QOw6irK//pP7hUL2VRPVVam6m05LVmPlxPvpT9DOdX6Wramr3p8nUt5vEJ94y50TX4aiX5Nbr2CrBofiajDpVnQ6JCEfGp5qXNTC1KtNL91q50wioprONbmZ4AAAAAAu7HqdL/8AOVOk36qLNVVqcqai/OouGmSbXl35W5FtL9UOjXFjJNurKk0+y0OTef8AMiuAE25vvG6VRssf1Uqjz669H/ier+/+Yp2/h5TpUlBv3U5zyvykiAALq6v7e9uXf3VOp4kt5wi0qcp+ur6km92sZ53ICu0ukuyxv4inn2UXHH8SIALGF/G4peF1SLnheWpHGtezb+qP34K4ACzv+oxq1Kk7SMl4iSk5P8Kxskvst22c7eUKtl4VVT8jlJ6cb6tMe/2IBOs6bVrKrHvmD9uGv936AdVWjb2rhbKS1S3lLlxXZY98e3B0d5oo6amW+Y53axzt2WPU4X8s3rp0e2Ixx6JLf+f6k6yprpMFdySqyqKUIQa8ufpbbzvv2M24siLeuLlH9oKSmkk1HGdPZPP0yx9/dEWFTw6dSajiM1pjvxvGXfng6VbGpVjUup+bTLzNb5k+e3r3LCpYqVrb1q2EltL+z4ablqfp3+4vUhist7vEPBulrh6d4/4X2+3BGqY1vw847Z5wdryhGhNRpVFPbLaXBHNREupWhUsIU2pKcMrbGJJvO/dPc81bhTsKdulvGU5N+urQv9pGAEq9u/makJxWNEIQ/wAqxkk9YuafUKsr6DlGpPDnBxWnV3alnj2aKwAXkOs0qsadbqFB1KtKKjF68Qmo/TrjpbePZrPcj2HVfDv617epylVp1o5WP6yrGUcv28zKsAWd71JX3TYU7mLdam9KqZ+qljZS9ZJ8P027E/4G6oumdazXnGNKUZa1NJxbjFzg8P8AEqijh8p/mZ0Ae6tV1qrq1m5Sk25N7tt7tt+p4AAAAAAAAAAAAAAAAAAnfKQVvCqp6m95wjjKjnGz/tY9V3XO50q1vCuHT6apKFVJaM6s9lvhZefb1PFKMbJQrSk9Uo6ouL+h5a39XlcHirczqzddSy1njbGXltbbbv8AiQSXazlX8GUoKTWH5tk12cvXttkuJ2FW6nT+VhtFJQw1pUsYzjHKffPuVHS7OndwU6lVQcX50+8fY1vw/wBZoW0JWdrqeE1qcnmWd87fVv7HPrrGpH2/6VVtOq1KVlGDi3KUUk8Sh9u/OcY7EC+sZujKF5TcMpRUl9KSed8dvf7nHq3UpftNwoVJSiku/wBO2Wsd/XPP6EnpPxJc32q3mpV4JZknFylFb8PDae749ROZmlt3GY6x0qXTq+F5oNRlGS9JLK/k1+TOf7NlCn4ly4016Sa1f5Pq/gbPqFN2VV2lXMVp8VOWJKE44l9GNlu3z6+5h+o1VWvp1aWcOTazzual1LEcAG0AAAAAAAAAAAAAAAAAAAAAAAAAAB952J1vbujWnTkovEWnns+HjLS1L1ey/Ql9JjCj0mreTxrU6aj32Tc2vzaj+h6WIvx66dSpLLx2z+e/PfHd+hNEe3sqToOdWeZdoKUY/wDdLkj1Om1KNv8AMz0qPr4kN/stWX+RcU+pU35Liht7bPHm4ffldsbYJXyVG5WbGWl/2JJJ55W0vL7c9s9yejLUKzpPypPP8jb9U61+wYR6X0FOm56alWUfqw/Mk36457R4RVULadzfQtpKnFLEvoW+lqT35Tx2X2JXV4RjcTnbxlOpXab2zpgsS0prhNpZfp/HHWXqStzyajXlZ3GmlVlxGXiS5bjl535bw+/qZqrPxKrqPu2/13NPcWioxede1LM9cXvPPpvhYlnjbSs53MvN6pto6Rh5ABQAAAAAAAAAAAAAAAAAAAAAAAAAAHehUapypR4bT/Nf/TYfAEI17+cq6T0pPL3W+rZrnDx22zjl6U8dazUK6cuOGar4MqeF112uP62MoLfElL29Xlbx74yvMoox3PrcWfq66zFOUrRU4uFWScMpZjVecxUv7yy1nbVtxhlB0ufh6LDqscKpmNKr6RllJvfZKpol6qOtPZrF/wBTqKVvKlW54afdc5Xpxnb7rjfPRu/EtKlCu1Lfh8tev3+3p7rPP+duNWRpfhC0qVLC5lb6XdRkqcVN40x1RjN+biSTm91nbjs4Ebz9n1lSoSpyniMpSpaJ+bMmv3kU+I6fpa5eclVZfEE7e6+epKMqmNNRS/HjOJ5f4sbPPdL1PF/1Sd1Tp0aVvCmquJuUd3KGrjOPKtUXk1zL8rbEuYldc6vKPTIVo7yqqpCWrnS46c++0pbvfgxxqY2burj5OpKUXoqSTccwbhGc1DdrCwvq3w/Ur6ltCHTq6j5nTcY8JYbeM5by+Hss857HTxlTAAoAAAAAAAAAAAAAAAAAAAAAAAAE53qj0yNnCK5c5vvqflST9EkvzbIJJ6f4fzcfns6N847PDw/dZxt6ZAnQhRuqUKEYOnJJZqSk8TfdYw9K91nhZxnaRCatb/N094yUovKcWtmk5LeMuPN/wiilJt7vgkUbiMLKrSqw1Snp0Sb+jDy/vlbAbf4iulVqw6hbNOE8OTcISkl3ypJrUvbaX5lP1V4uHY+HRlLmnXow8PUvqWqMfI00vTK9Th0PqqlYPpl59KzKM5PaCxxj0b9OW8Y3JqoRqXtKlNxjqg5VZ6NP7pdvCi0tXviL4eEYkzxbUG2hGsoVLleHq8sqihlJrGHpTis7+u65T5OvU4uFJ+HKClBNadopb58sXvu1J49c42kke6vS51aiXSZqooN4jCT1eHzl7Y4xvx6LB4gq0KKhJxh9SUXPjOF5YpZWcJYT39iopqNWdSponJZxla++VnGfdfk8na6hOrYu9uYYzJQTe2ZYy8J74xz2WV6pHnqlCdS8dXS2pPEducbcLjg4VKrVJWl0mtDeM8xzysPtnt9yiKDrVoOnBT5jLOGuHjlffdbfY5FAAAAAAAAAAAAAAAAAAAAAAAAAAADta20rut4NtFyk+Irdv2S7v2OJ9T0vMQJc7KtY1dVelUg1/ag1j3w1yWFtcQ8BVK3bON3unjMXjfDUll85bKmN1ONXxYzlq9cvP6kuXUYVZqrdUISl3abhGX+KMds/4dOSejtUrx6jUUKNGnR2xCKUmnu28yk285frhfpjtUcatGMYpU1HyRWMOTSWZvbOpt9+2EuCtvOo1Lyr4laT9FFbRjHhJRWyjjsjU9Kms6+nTouU/wAM9pp4XfPmwpPh5SyvUl8VWdP6a6VyqzkksZTztvtztsV/UrrxK7pVW5qPljJvzJLtnvH2ecdsGovrLRGVTrmiXl0xSwsdlpfKecf6mHezwxz6VJrXSlYwtKaaUZSm23ltyUY+myxH+LIoBpAAAAAAAAAAAAAAAAAAAAAAAAAAAAAAAAA9Rk4PMfdfk9v5HkAepTcklJt449u55AAAAAAAAAAAAAAAAAAAAAAAAAAAAAAAAAAAAAAAAAAAAAAAAAAAAAAAAAAAAAAAAAAAAAAAAAAAAAAAAAAAAAAAAAAAAAAAAAAAAAAAAAAAAAAAAAAAAAAAAAAAAAAAAAAAAAAAAAAAAAAAAAAAAAAAAAAAAAAAAAAAAAAAAAAAAAAAAA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36" name="AutoShape 12" descr="data:image/jpeg;base64,/9j/4AAQSkZJRgABAQAAAQABAAD/2wCEAAkGBxQHBhMIBxIVFRUVGBsXFRcXGRsdGhgVHCEaFiMeIRgfHCghGxoxHhobLT0iJSkrLi4vHx8zODQuOi0tLi4BCgoKDg0OGhAQFywkICYsLDItLyw0LC0sLCwsNDQsODQsNC0sLCwsNCwrLCwsLCwsLDQ0LDQsLCwsLCwsLCwsLP/AABEIAOEA4QMBIgACEQEDEQH/xAAbAAEAAwEBAQEAAAAAAAAAAAAABAUGAwIBB//EADwQAAIBAwMCBAQDBAkFAQAAAAABAgMEERIhMQVBEyJRYQYUMnFCgZEVI6GxJDNSYnKSwcLRQ6LS4fEW/8QAFwEBAQEBAAAAAAAAAAAAAAAAAAECA//EABwRAQEBAQEAAwEAAAAAAAAAAAABEQIhEiIxA//aAAwDAQACEQMRAD8A/DQAAAAAAAAAAAAAAAAAAAAAAAAAAAAAAAAAAAAAAAAAAAAAAAAAAAAAAAAAAAAAAAAAAAAAAAAAAAAAAAAAAAAAAAAAAAAAAAAAAAAAAAAAAAAAAAAAAAAAAAAAABt4/EMpfCU7/wCXs1UjcU6UZK0oZUHTnJ/9PnMVuRPh+hLq3wzf0Iqjqc6E05KlBpuU84qSxpWPwppeiAyYNN1/p/7P+F7SDVDW6lbXKnKnOT+jSnODbaS1bZwsrOMo4fED+YoWFGnGKzbxS0pLLdSpHLxy3jd+7AoAaPq/VX0q+qdL6SoRpU80pZhFyqNZjKU5NZbcstLhbYR76PQV98N/K156Yq416VjVN+G1pjnbU8Jb/wAeGGZBO6rdu5rKm6caUaa0xglhxWc7t7yl6t988EKLw8gfD7jbJp+v1X8pUimpRbp4hHGmitKf0/hy9sJYKitWc+g0qb4jUnj9IP8A1ArgTej0nU6hGaziD1yx6R83/r7tHvrFNu5Vy4uPirVjGMS4ksff+aAh0qalFym8JfxZ6WlzcYrnjL4/MtLi8l060o0bbClpUpSaTb1Znjfhbr7nLpM/GVenUlGCnBZb2S88P+WB16fTpRk/m6Wy5l5pY++JL/g89atIUoKtaQ8je0k5c+6e36HGvdOxuPDtouCjxq+p/wB7Ke2fRPH3Ptt1Nxy6ii1+KPaSfb2ZjLutbMVgLe76n/R1GjTpx1JptU4brjlxyn+eTtC2lf8Aw7SjT8NaKlSOZOEHjEJbybTe8n6/yNsqIFz8Q2yp3NClTVNfuaSehxw543bceXn8Xcm/GPiW1w7GEoxt6ctFKnGcPwrGpwT1am8tyks5YGZBqbq+h0GrS6bTt6M0oU5XEqkIznOVSMajSm94RSkktOOMvLJHw7Rl0n47rWlk45hG5jTlLT5XGnUlFqUtoSzFebbG+4GQnFwlpmmn6M8m36x8QOw6irK//pP7hUL2VRPVVam6m05LVmPlxPvpT9DOdX6Wramr3p8nUt5vEJ94y50TX4aiX5Nbr2CrBofiajDpVnQ6JCEfGp5qXNTC1KtNL91q50wioprONbmZ4AAAAAAu7HqdL/8AOVOk36qLNVVqcqai/OouGmSbXl35W5FtL9UOjXFjJNurKk0+y0OTef8AMiuAE25vvG6VRssf1Uqjz669H/ier+/+Yp2/h5TpUlBv3U5zyvykiAALq6v7e9uXf3VOp4kt5wi0qcp+ur6km92sZ53ICu0ukuyxv4inn2UXHH8SIALGF/G4peF1SLnheWpHGtezb+qP34K4ACzv+oxq1Kk7SMl4iSk5P8Kxskvst22c7eUKtl4VVT8jlJ6cb6tMe/2IBOs6bVrKrHvmD9uGv936AdVWjb2rhbKS1S3lLlxXZY98e3B0d5oo6amW+Y53axzt2WPU4X8s3rp0e2Ixx6JLf+f6k6yprpMFdySqyqKUIQa8ufpbbzvv2M24siLeuLlH9oKSmkk1HGdPZPP0yx9/dEWFTw6dSajiM1pjvxvGXfng6VbGpVjUup+bTLzNb5k+e3r3LCpYqVrb1q2EltL+z4ablqfp3+4vUhist7vEPBulrh6d4/4X2+3BGqY1vw847Z5wdryhGhNRpVFPbLaXBHNREupWhUsIU2pKcMrbGJJvO/dPc81bhTsKdulvGU5N+urQv9pGAEq9u/makJxWNEIQ/wAqxkk9YuafUKsr6DlGpPDnBxWnV3alnj2aKwAXkOs0qsadbqFB1KtKKjF68Qmo/TrjpbePZrPcj2HVfDv617epylVp1o5WP6yrGUcv28zKsAWd71JX3TYU7mLdam9KqZ+qljZS9ZJ8P027E/4G6oumdazXnGNKUZa1NJxbjFzg8P8AEqijh8p/mZ0Ae6tV1qrq1m5Sk25N7tt7tt+p4AAAAAAAAAAAAAAAAAAnfKQVvCqp6m95wjjKjnGz/tY9V3XO50q1vCuHT6apKFVJaM6s9lvhZefb1PFKMbJQrSk9Uo6ouL+h5a39XlcHirczqzddSy1njbGXltbbbv8AiQSXazlX8GUoKTWH5tk12cvXttkuJ2FW6nT+VhtFJQw1pUsYzjHKffPuVHS7OndwU6lVQcX50+8fY1vw/wBZoW0JWdrqeE1qcnmWd87fVv7HPrrGpH2/6VVtOq1KVlGDi3KUUk8Sh9u/OcY7EC+sZujKF5TcMpRUl9KSed8dvf7nHq3UpftNwoVJSiku/wBO2Wsd/XPP6EnpPxJc32q3mpV4JZknFylFb8PDae749ROZmlt3GY6x0qXTq+F5oNRlGS9JLK/k1+TOf7NlCn4ly4016Sa1f5Pq/gbPqFN2VV2lXMVp8VOWJKE44l9GNlu3z6+5h+o1VWvp1aWcOTazzual1LEcAG0AAAAAAAAAAAAAAAAAAAAAAAAAAB952J1vbujWnTkovEWnns+HjLS1L1ey/Ql9JjCj0mreTxrU6aj32Tc2vzaj+h6WIvx66dSpLLx2z+e/PfHd+hNEe3sqToOdWeZdoKUY/wDdLkj1Om1KNv8AMz0qPr4kN/stWX+RcU+pU35Liht7bPHm4ffldsbYJXyVG5WbGWl/2JJJ55W0vL7c9s9yejLUKzpPypPP8jb9U61+wYR6X0FOm56alWUfqw/Mk36457R4RVULadzfQtpKnFLEvoW+lqT35Tx2X2JXV4RjcTnbxlOpXab2zpgsS0prhNpZfp/HHWXqStzyajXlZ3GmlVlxGXiS5bjl535bw+/qZqrPxKrqPu2/13NPcWioxede1LM9cXvPPpvhYlnjbSs53MvN6pto6Rh5ABQAAAAAAAAAAAAAAAAAAAAAAAAAAHehUapypR4bT/Nf/TYfAEI17+cq6T0pPL3W+rZrnDx22zjl6U8dazUK6cuOGar4MqeF112uP62MoLfElL29Xlbx74yvMoox3PrcWfq66zFOUrRU4uFWScMpZjVecxUv7yy1nbVtxhlB0ufh6LDqscKpmNKr6RllJvfZKpol6qOtPZrF/wBTqKVvKlW54afdc5Xpxnb7rjfPRu/EtKlCu1Lfh8tev3+3p7rPP+duNWRpfhC0qVLC5lb6XdRkqcVN40x1RjN+biSTm91nbjs4Ebz9n1lSoSpyniMpSpaJ+bMmv3kU+I6fpa5eclVZfEE7e6+epKMqmNNRS/HjOJ5f4sbPPdL1PF/1Sd1Tp0aVvCmquJuUd3KGrjOPKtUXk1zL8rbEuYldc6vKPTIVo7yqqpCWrnS46c++0pbvfgxxqY2burj5OpKUXoqSTccwbhGc1DdrCwvq3w/Ur6ltCHTq6j5nTcY8JYbeM5by+Hss857HTxlTAAoAAAAAAAAAAAAAAAAAAAAAAAAE53qj0yNnCK5c5vvqflST9EkvzbIJJ6f4fzcfns6N847PDw/dZxt6ZAnQhRuqUKEYOnJJZqSk8TfdYw9K91nhZxnaRCatb/N094yUovKcWtmk5LeMuPN/wiilJt7vgkUbiMLKrSqw1Snp0Sb+jDy/vlbAbf4iulVqw6hbNOE8OTcISkl3ypJrUvbaX5lP1V4uHY+HRlLmnXow8PUvqWqMfI00vTK9Th0PqqlYPpl59KzKM5PaCxxj0b9OW8Y3JqoRqXtKlNxjqg5VZ6NP7pdvCi0tXviL4eEYkzxbUG2hGsoVLleHq8sqihlJrGHpTis7+u65T5OvU4uFJ+HKClBNadopb58sXvu1J49c42kke6vS51aiXSZqooN4jCT1eHzl7Y4xvx6LB4gq0KKhJxh9SUXPjOF5YpZWcJYT39iopqNWdSponJZxla++VnGfdfk8na6hOrYu9uYYzJQTe2ZYy8J74xz2WV6pHnqlCdS8dXS2pPEducbcLjg4VKrVJWl0mtDeM8xzysPtnt9yiKDrVoOnBT5jLOGuHjlffdbfY5FAAAAAAAAAAAAAAAAAAAAAAAAAAADta20rut4NtFyk+Irdv2S7v2OJ9T0vMQJc7KtY1dVelUg1/ag1j3w1yWFtcQ8BVK3bON3unjMXjfDUll85bKmN1ONXxYzlq9cvP6kuXUYVZqrdUISl3abhGX+KMds/4dOSejtUrx6jUUKNGnR2xCKUmnu28yk285frhfpjtUcatGMYpU1HyRWMOTSWZvbOpt9+2EuCtvOo1Lyr4laT9FFbRjHhJRWyjjsjU9Kms6+nTouU/wAM9pp4XfPmwpPh5SyvUl8VWdP6a6VyqzkksZTztvtztsV/UrrxK7pVW5qPljJvzJLtnvH2ecdsGovrLRGVTrmiXl0xSwsdlpfKecf6mHezwxz6VJrXSlYwtKaaUZSm23ltyUY+myxH+LIoBpAAAAAAAAAAAAAAAAAAAAAAAAAAAAAAAAA9Rk4PMfdfk9v5HkAepTcklJt449u55AAAAAAAAAAAAAAAAAAAAAAAAAAAAAAAAAAAAAAAAAAAAAAAAAAAAAAAAAAAAAAAAAAAAAAAAAAAAAAAAAAAAAAAAAAAAAAAAAAAAAAAAAAAAAAAAAAAAAAAAAAAAAAAAAAAAAAAAAAAAAAAAAAAAAAAAAAAAAAAAAAAAAAAAAAAAAAAAA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38" name="Picture 14" descr="https://pbs.twimg.com/profile_images/108507653/newB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556792"/>
            <a:ext cx="4896544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8" name="Picture 6" descr="http://www.nwlink.com/~donclark/performance/dik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066776"/>
            <a:ext cx="7560840" cy="49960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404664"/>
            <a:ext cx="8712968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/>
              <a:t>The </a:t>
            </a:r>
            <a:r>
              <a:rPr lang="en-US" sz="2800" b="1" dirty="0" err="1" smtClean="0"/>
              <a:t>Enneagram</a:t>
            </a:r>
            <a:r>
              <a:rPr lang="en-US" sz="2800" b="1" dirty="0" smtClean="0"/>
              <a:t> of Personality</a:t>
            </a:r>
            <a:r>
              <a:rPr lang="en-US" sz="2800" dirty="0" smtClean="0"/>
              <a:t>, or simply the </a:t>
            </a:r>
            <a:r>
              <a:rPr lang="en-US" sz="2800" b="1" dirty="0" err="1" smtClean="0"/>
              <a:t>Enneagram</a:t>
            </a:r>
            <a:r>
              <a:rPr lang="en-US" sz="1600" dirty="0" smtClean="0"/>
              <a:t> (from the Greek words </a:t>
            </a:r>
            <a:r>
              <a:rPr lang="en-US" sz="1600" dirty="0" err="1" smtClean="0"/>
              <a:t>ἐννέα</a:t>
            </a:r>
            <a:r>
              <a:rPr lang="en-US" sz="1600" dirty="0" smtClean="0"/>
              <a:t> [</a:t>
            </a:r>
            <a:r>
              <a:rPr lang="en-US" sz="1600" i="1" dirty="0" err="1" smtClean="0"/>
              <a:t>ennea</a:t>
            </a:r>
            <a:r>
              <a:rPr lang="en-US" sz="1600" dirty="0" smtClean="0"/>
              <a:t>, meaning "nine"] and </a:t>
            </a:r>
            <a:r>
              <a:rPr lang="en-US" sz="1600" dirty="0" err="1" smtClean="0"/>
              <a:t>γράμμα</a:t>
            </a:r>
            <a:r>
              <a:rPr lang="en-US" sz="1600" dirty="0" smtClean="0"/>
              <a:t> [</a:t>
            </a:r>
            <a:r>
              <a:rPr lang="en-US" sz="1600" i="1" dirty="0" err="1" smtClean="0"/>
              <a:t>gramma</a:t>
            </a:r>
            <a:r>
              <a:rPr lang="en-US" sz="1600" dirty="0" smtClean="0"/>
              <a:t>, meaning something "written" or "drawn"</a:t>
            </a:r>
            <a:r>
              <a:rPr lang="en-US" sz="1600" baseline="30000" dirty="0" smtClean="0">
                <a:hlinkClick r:id="rId2"/>
              </a:rPr>
              <a:t>[1]</a:t>
            </a:r>
            <a:r>
              <a:rPr lang="en-US" sz="1600" dirty="0" smtClean="0"/>
              <a:t>]), is a model of human personality which is principally understood and taught as a typology of nine interconnected </a:t>
            </a:r>
            <a:r>
              <a:rPr lang="en-US" sz="1600" dirty="0" smtClean="0">
                <a:hlinkClick r:id="rId3" tooltip="Personality type"/>
              </a:rPr>
              <a:t>personality types</a:t>
            </a:r>
            <a:r>
              <a:rPr lang="en-US" sz="1600" dirty="0" smtClean="0"/>
              <a:t>. Although the origins and history of many of the ideas and theories associated with the </a:t>
            </a:r>
            <a:r>
              <a:rPr lang="en-US" sz="1600" dirty="0" err="1" smtClean="0"/>
              <a:t>Enneagram</a:t>
            </a:r>
            <a:r>
              <a:rPr lang="en-US" sz="1600" dirty="0" smtClean="0"/>
              <a:t> of Personality are a matter of dispute, contemporary </a:t>
            </a:r>
            <a:r>
              <a:rPr lang="en-US" sz="1600" dirty="0" err="1" smtClean="0"/>
              <a:t>Enneagram</a:t>
            </a:r>
            <a:r>
              <a:rPr lang="en-US" sz="1600" dirty="0" smtClean="0"/>
              <a:t> understandings are principally derived from the teachings of </a:t>
            </a:r>
            <a:r>
              <a:rPr lang="en-US" sz="1600" dirty="0" smtClean="0">
                <a:hlinkClick r:id="rId4" tooltip="Oscar Ichazo"/>
              </a:rPr>
              <a:t>Oscar </a:t>
            </a:r>
            <a:r>
              <a:rPr lang="en-US" sz="1600" dirty="0" err="1" smtClean="0">
                <a:hlinkClick r:id="rId4" tooltip="Oscar Ichazo"/>
              </a:rPr>
              <a:t>Ichazo</a:t>
            </a:r>
            <a:r>
              <a:rPr lang="en-US" sz="1600" dirty="0" smtClean="0"/>
              <a:t> and </a:t>
            </a:r>
            <a:r>
              <a:rPr lang="en-US" sz="1600" dirty="0" smtClean="0">
                <a:hlinkClick r:id="rId5" tooltip="Claudio Naranjo"/>
              </a:rPr>
              <a:t>Claudio </a:t>
            </a:r>
            <a:r>
              <a:rPr lang="en-US" sz="1600" dirty="0" err="1" smtClean="0">
                <a:hlinkClick r:id="rId5" tooltip="Claudio Naranjo"/>
              </a:rPr>
              <a:t>Naranjo</a:t>
            </a:r>
            <a:r>
              <a:rPr lang="en-US" sz="1600" dirty="0" smtClean="0"/>
              <a:t>. </a:t>
            </a:r>
            <a:r>
              <a:rPr lang="en-US" sz="1600" dirty="0" err="1" smtClean="0"/>
              <a:t>Naranjo's</a:t>
            </a:r>
            <a:r>
              <a:rPr lang="en-US" sz="1600" dirty="0" smtClean="0"/>
              <a:t> theories were partly influenced by some earlier teachings of </a:t>
            </a:r>
            <a:r>
              <a:rPr lang="en-US" sz="1600" dirty="0" smtClean="0">
                <a:hlinkClick r:id="rId6" tooltip="George Gurdjieff"/>
              </a:rPr>
              <a:t>G. I. </a:t>
            </a:r>
            <a:r>
              <a:rPr lang="en-US" sz="1600" dirty="0" err="1" smtClean="0">
                <a:hlinkClick r:id="rId6" tooltip="George Gurdjieff"/>
              </a:rPr>
              <a:t>Gurdjieff</a:t>
            </a:r>
            <a:r>
              <a:rPr lang="en-US" sz="1600" dirty="0" smtClean="0"/>
              <a:t>. As a typology the </a:t>
            </a:r>
            <a:r>
              <a:rPr lang="en-US" sz="1600" dirty="0" err="1" smtClean="0"/>
              <a:t>Enneagram</a:t>
            </a:r>
            <a:r>
              <a:rPr lang="en-US" sz="1600" dirty="0" smtClean="0"/>
              <a:t> defines nine personality types (sometimes referred to as "</a:t>
            </a:r>
            <a:r>
              <a:rPr lang="en-US" sz="1600" dirty="0" err="1" smtClean="0"/>
              <a:t>enneatypes</a:t>
            </a:r>
            <a:r>
              <a:rPr lang="en-US" sz="1600" dirty="0" smtClean="0"/>
              <a:t>"), which are represented by the points of a geometric figure called an </a:t>
            </a:r>
            <a:r>
              <a:rPr lang="en-US" sz="1600" dirty="0" err="1" smtClean="0">
                <a:hlinkClick r:id="rId7" tooltip="Enneagram (geometry)"/>
              </a:rPr>
              <a:t>enneagram</a:t>
            </a:r>
            <a:r>
              <a:rPr lang="en-US" sz="1600" dirty="0" smtClean="0"/>
              <a:t>,</a:t>
            </a:r>
            <a:r>
              <a:rPr lang="en-US" sz="1600" baseline="30000" dirty="0" smtClean="0">
                <a:hlinkClick r:id="rId2"/>
              </a:rPr>
              <a:t>[2]</a:t>
            </a:r>
            <a:r>
              <a:rPr lang="en-US" sz="1600" dirty="0" smtClean="0"/>
              <a:t> which, it is believed, also indicate some of the connections between the types. There are different schools of thought among </a:t>
            </a:r>
            <a:r>
              <a:rPr lang="en-US" sz="1600" dirty="0" err="1" smtClean="0"/>
              <a:t>Enneagram</a:t>
            </a:r>
            <a:r>
              <a:rPr lang="en-US" sz="1600" dirty="0" smtClean="0"/>
              <a:t> teachers, therefore their ideas on some theoretical aspects are not always in agreement.</a:t>
            </a:r>
            <a:r>
              <a:rPr lang="en-US" sz="1600" baseline="30000" dirty="0" smtClean="0">
                <a:hlinkClick r:id="rId2"/>
              </a:rPr>
              <a:t>[2]</a:t>
            </a:r>
            <a:endParaRPr lang="en-US" sz="1600" dirty="0" smtClean="0"/>
          </a:p>
          <a:p>
            <a:pPr algn="just"/>
            <a:r>
              <a:rPr lang="en-US" sz="1600" dirty="0" smtClean="0"/>
              <a:t>The </a:t>
            </a:r>
            <a:r>
              <a:rPr lang="en-US" sz="1600" dirty="0" err="1" smtClean="0"/>
              <a:t>Enneagram</a:t>
            </a:r>
            <a:r>
              <a:rPr lang="en-US" sz="1600" dirty="0" smtClean="0"/>
              <a:t> of Personality has been widely promoted in both business management and spiritual contexts through seminars, conferences, books, magazines, and DVDs.</a:t>
            </a:r>
            <a:r>
              <a:rPr lang="en-US" sz="1600" baseline="30000" dirty="0" smtClean="0">
                <a:hlinkClick r:id="rId2"/>
              </a:rPr>
              <a:t>[3]</a:t>
            </a:r>
            <a:r>
              <a:rPr lang="en-US" sz="1600" baseline="30000" dirty="0" smtClean="0">
                <a:hlinkClick r:id="rId2"/>
              </a:rPr>
              <a:t>[4]</a:t>
            </a:r>
            <a:r>
              <a:rPr lang="en-US" sz="1600" dirty="0" smtClean="0"/>
              <a:t> In business contexts it is generally used as a typology to gain insights into workplace dynamics; in spirituality it is more commonly presented as a path to higher states of </a:t>
            </a:r>
            <a:r>
              <a:rPr lang="en-US" sz="1600" dirty="0" smtClean="0">
                <a:hlinkClick r:id="rId8" tooltip="Being"/>
              </a:rPr>
              <a:t>being</a:t>
            </a:r>
            <a:r>
              <a:rPr lang="en-US" sz="1600" dirty="0" smtClean="0"/>
              <a:t>, </a:t>
            </a:r>
            <a:r>
              <a:rPr lang="en-US" sz="1600" dirty="0" smtClean="0">
                <a:hlinkClick r:id="rId9" tooltip="Essence"/>
              </a:rPr>
              <a:t>essence</a:t>
            </a:r>
            <a:r>
              <a:rPr lang="en-US" sz="1600" dirty="0" smtClean="0"/>
              <a:t>, and </a:t>
            </a:r>
            <a:r>
              <a:rPr lang="en-US" sz="1600" dirty="0" smtClean="0">
                <a:hlinkClick r:id="rId10" tooltip="Enlightenment (spiritual)"/>
              </a:rPr>
              <a:t>enlightenment</a:t>
            </a:r>
            <a:r>
              <a:rPr lang="en-US" sz="1600" dirty="0" smtClean="0"/>
              <a:t>. It has been described as a method for self-understanding and self-development.</a:t>
            </a:r>
            <a:r>
              <a:rPr lang="en-US" sz="1600" baseline="30000" dirty="0" smtClean="0">
                <a:hlinkClick r:id="rId2"/>
              </a:rPr>
              <a:t>[3]</a:t>
            </a:r>
            <a:endParaRPr lang="en-US" sz="1600" dirty="0" smtClean="0"/>
          </a:p>
          <a:p>
            <a:pPr algn="just"/>
            <a:r>
              <a:rPr lang="en-US" sz="1600" dirty="0" smtClean="0"/>
              <a:t>The </a:t>
            </a:r>
            <a:r>
              <a:rPr lang="en-US" sz="1600" dirty="0" err="1" smtClean="0"/>
              <a:t>Enneagram</a:t>
            </a:r>
            <a:r>
              <a:rPr lang="en-US" sz="1600" dirty="0" smtClean="0"/>
              <a:t> has been criticized as being </a:t>
            </a:r>
            <a:r>
              <a:rPr lang="en-US" sz="1600" dirty="0" smtClean="0">
                <a:hlinkClick r:id="rId11" tooltip="Pseudoscience"/>
              </a:rPr>
              <a:t>pseudoscience</a:t>
            </a:r>
            <a:r>
              <a:rPr lang="en-US" sz="1600" dirty="0" smtClean="0"/>
              <a:t> and subject to interpretation, making it difficult to test or validate scientifically</a:t>
            </a:r>
            <a:r>
              <a:rPr lang="en-US" sz="1600" baseline="30000" dirty="0" smtClean="0">
                <a:hlinkClick r:id="rId2"/>
              </a:rPr>
              <a:t>[5]</a:t>
            </a:r>
            <a:r>
              <a:rPr lang="en-US" sz="1600" dirty="0" smtClean="0"/>
              <a:t> and as "an assessment method of no demonstrated reliability or validity".</a:t>
            </a:r>
            <a:r>
              <a:rPr lang="en-US" sz="1600" baseline="30000" dirty="0" smtClean="0">
                <a:hlinkClick r:id="rId2"/>
              </a:rPr>
              <a:t>[6]</a:t>
            </a:r>
            <a:r>
              <a:rPr lang="en-US" sz="1600" dirty="0" smtClean="0"/>
              <a:t> The skeptic </a:t>
            </a:r>
            <a:r>
              <a:rPr lang="en-US" sz="1600" dirty="0" smtClean="0">
                <a:hlinkClick r:id="rId12" tooltip="Robert Todd Carroll"/>
              </a:rPr>
              <a:t>Robert Todd Carroll</a:t>
            </a:r>
            <a:r>
              <a:rPr lang="en-US" sz="1600" dirty="0" smtClean="0"/>
              <a:t> has characterized the </a:t>
            </a:r>
            <a:r>
              <a:rPr lang="en-US" sz="1600" dirty="0" err="1" smtClean="0"/>
              <a:t>Enneagram</a:t>
            </a:r>
            <a:r>
              <a:rPr lang="en-US" sz="1600" dirty="0" smtClean="0"/>
              <a:t> as an example of a pseudoscientific theory that "can't be tested because they are so vague and malleable that anything relevant can be shoehorned to fit the theory".</a:t>
            </a:r>
            <a:r>
              <a:rPr lang="en-US" sz="1600" baseline="30000" dirty="0" smtClean="0">
                <a:hlinkClick r:id="rId2"/>
              </a:rPr>
              <a:t>[7]</a:t>
            </a:r>
            <a:endParaRPr lang="en-US" sz="16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RSHAN\Desktop\enneagr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268760"/>
            <a:ext cx="6342943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RSHAN\Desktop\wiki-enneagr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950" y="438150"/>
            <a:ext cx="8420100" cy="5981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71600" y="188640"/>
            <a:ext cx="7056784" cy="8802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2800" dirty="0" smtClean="0"/>
          </a:p>
          <a:p>
            <a:r>
              <a:rPr lang="tr-TR" sz="2800" dirty="0" smtClean="0">
                <a:solidFill>
                  <a:srgbClr val="FFFF00"/>
                </a:solidFill>
              </a:rPr>
              <a:t>WHAT IS “ SUSTAINABLE</a:t>
            </a:r>
            <a:r>
              <a:rPr lang="tr-TR" sz="2400" dirty="0" smtClean="0">
                <a:solidFill>
                  <a:srgbClr val="FFFF00"/>
                </a:solidFill>
              </a:rPr>
              <a:t> SUCCESS AND HAPPINESS IN LIFE AND BUSINESS ?</a:t>
            </a:r>
          </a:p>
          <a:p>
            <a:endParaRPr lang="tr-TR" dirty="0" smtClean="0">
              <a:solidFill>
                <a:srgbClr val="FFFF00"/>
              </a:solidFill>
            </a:endParaRPr>
          </a:p>
          <a:p>
            <a:r>
              <a:rPr lang="en-US" sz="2000" dirty="0" smtClean="0">
                <a:solidFill>
                  <a:srgbClr val="FFFF00"/>
                </a:solidFill>
              </a:rPr>
              <a:t>Sustainable happiness takes into account that happiness is interconnected with other people, other species, and the natural environment by a remarkable web of interdependence.</a:t>
            </a:r>
            <a:endParaRPr lang="tr-TR" sz="2000" dirty="0" smtClean="0">
              <a:solidFill>
                <a:srgbClr val="FFFF00"/>
              </a:solidFill>
            </a:endParaRPr>
          </a:p>
          <a:p>
            <a:r>
              <a:rPr lang="tr-TR" sz="1000" dirty="0" smtClean="0">
                <a:solidFill>
                  <a:srgbClr val="FFFF00"/>
                </a:solidFill>
                <a:hlinkClick r:id="rId2"/>
              </a:rPr>
              <a:t>http://www.</a:t>
            </a:r>
            <a:r>
              <a:rPr lang="tr-TR" sz="1000" dirty="0" err="1" smtClean="0">
                <a:solidFill>
                  <a:srgbClr val="FFFF00"/>
                </a:solidFill>
                <a:hlinkClick r:id="rId2"/>
              </a:rPr>
              <a:t>yesmagazine</a:t>
            </a:r>
            <a:r>
              <a:rPr lang="tr-TR" sz="1000" dirty="0" smtClean="0">
                <a:solidFill>
                  <a:srgbClr val="FFFF00"/>
                </a:solidFill>
                <a:hlinkClick r:id="rId2"/>
              </a:rPr>
              <a:t>.org/</a:t>
            </a:r>
            <a:r>
              <a:rPr lang="tr-TR" sz="1000" dirty="0" err="1" smtClean="0">
                <a:solidFill>
                  <a:srgbClr val="FFFF00"/>
                </a:solidFill>
                <a:hlinkClick r:id="rId2"/>
              </a:rPr>
              <a:t>happiness</a:t>
            </a:r>
            <a:r>
              <a:rPr lang="tr-TR" sz="1000" dirty="0" smtClean="0">
                <a:solidFill>
                  <a:srgbClr val="FFFF00"/>
                </a:solidFill>
                <a:hlinkClick r:id="rId2"/>
              </a:rPr>
              <a:t>/</a:t>
            </a:r>
            <a:r>
              <a:rPr lang="tr-TR" sz="1000" dirty="0" err="1" smtClean="0">
                <a:solidFill>
                  <a:srgbClr val="FFFF00"/>
                </a:solidFill>
                <a:hlinkClick r:id="rId2"/>
              </a:rPr>
              <a:t>sustainable</a:t>
            </a:r>
            <a:r>
              <a:rPr lang="tr-TR" sz="1000" dirty="0" smtClean="0">
                <a:solidFill>
                  <a:srgbClr val="FFFF00"/>
                </a:solidFill>
                <a:hlinkClick r:id="rId2"/>
              </a:rPr>
              <a:t>-</a:t>
            </a:r>
            <a:r>
              <a:rPr lang="tr-TR" sz="1000" dirty="0" err="1" smtClean="0">
                <a:solidFill>
                  <a:srgbClr val="FFFF00"/>
                </a:solidFill>
                <a:hlinkClick r:id="rId2"/>
              </a:rPr>
              <a:t>happiness</a:t>
            </a:r>
            <a:r>
              <a:rPr lang="tr-TR" sz="1000" dirty="0" smtClean="0">
                <a:solidFill>
                  <a:srgbClr val="FFFF00"/>
                </a:solidFill>
                <a:hlinkClick r:id="rId2"/>
              </a:rPr>
              <a:t>-6-</a:t>
            </a:r>
            <a:r>
              <a:rPr lang="tr-TR" sz="1000" dirty="0" err="1" smtClean="0">
                <a:solidFill>
                  <a:srgbClr val="FFFF00"/>
                </a:solidFill>
                <a:hlinkClick r:id="rId2"/>
              </a:rPr>
              <a:t>ways</a:t>
            </a:r>
            <a:r>
              <a:rPr lang="tr-TR" sz="1000" dirty="0" smtClean="0">
                <a:solidFill>
                  <a:srgbClr val="FFFF00"/>
                </a:solidFill>
                <a:hlinkClick r:id="rId2"/>
              </a:rPr>
              <a:t>-</a:t>
            </a:r>
            <a:r>
              <a:rPr lang="tr-TR" sz="1000" dirty="0" err="1" smtClean="0">
                <a:solidFill>
                  <a:srgbClr val="FFFF00"/>
                </a:solidFill>
                <a:hlinkClick r:id="rId2"/>
              </a:rPr>
              <a:t>to</a:t>
            </a:r>
            <a:r>
              <a:rPr lang="tr-TR" sz="1000" dirty="0" smtClean="0">
                <a:solidFill>
                  <a:srgbClr val="FFFF00"/>
                </a:solidFill>
                <a:hlinkClick r:id="rId2"/>
              </a:rPr>
              <a:t>-</a:t>
            </a:r>
            <a:r>
              <a:rPr lang="tr-TR" sz="1000" dirty="0" err="1" smtClean="0">
                <a:solidFill>
                  <a:srgbClr val="FFFF00"/>
                </a:solidFill>
                <a:hlinkClick r:id="rId2"/>
              </a:rPr>
              <a:t>get</a:t>
            </a:r>
            <a:r>
              <a:rPr lang="tr-TR" sz="1000" dirty="0" smtClean="0">
                <a:solidFill>
                  <a:srgbClr val="FFFF00"/>
                </a:solidFill>
                <a:hlinkClick r:id="rId2"/>
              </a:rPr>
              <a:t>-</a:t>
            </a:r>
            <a:r>
              <a:rPr lang="tr-TR" sz="1000" dirty="0" err="1" smtClean="0">
                <a:solidFill>
                  <a:srgbClr val="FFFF00"/>
                </a:solidFill>
                <a:hlinkClick r:id="rId2"/>
              </a:rPr>
              <a:t>there</a:t>
            </a:r>
            <a:endParaRPr lang="tr-TR" sz="1000" dirty="0" smtClean="0">
              <a:solidFill>
                <a:srgbClr val="FFFF00"/>
              </a:solidFill>
            </a:endParaRPr>
          </a:p>
          <a:p>
            <a:endParaRPr lang="tr-TR" sz="2000" dirty="0" smtClean="0">
              <a:solidFill>
                <a:srgbClr val="FFFF00"/>
              </a:solidFill>
            </a:endParaRPr>
          </a:p>
          <a:p>
            <a:r>
              <a:rPr lang="tr-TR" sz="2000" b="1" dirty="0" smtClean="0">
                <a:solidFill>
                  <a:srgbClr val="FFFF00"/>
                </a:solidFill>
              </a:rPr>
              <a:t>1.</a:t>
            </a:r>
            <a:r>
              <a:rPr lang="tr-TR" sz="2000" dirty="0" smtClean="0">
                <a:solidFill>
                  <a:srgbClr val="FFFF00"/>
                </a:solidFill>
              </a:rPr>
              <a:t> </a:t>
            </a:r>
            <a:r>
              <a:rPr lang="tr-TR" sz="2000" b="1" dirty="0" err="1" smtClean="0">
                <a:solidFill>
                  <a:srgbClr val="FFFF00"/>
                </a:solidFill>
              </a:rPr>
              <a:t>Cultivate</a:t>
            </a:r>
            <a:r>
              <a:rPr lang="tr-TR" sz="2000" b="1" dirty="0" smtClean="0">
                <a:solidFill>
                  <a:srgbClr val="FFFF00"/>
                </a:solidFill>
              </a:rPr>
              <a:t> </a:t>
            </a:r>
            <a:r>
              <a:rPr lang="tr-TR" sz="2000" b="1" dirty="0" err="1" smtClean="0">
                <a:solidFill>
                  <a:srgbClr val="FFFF00"/>
                </a:solidFill>
              </a:rPr>
              <a:t>Appreciation</a:t>
            </a:r>
            <a:endParaRPr lang="tr-TR" sz="2000" dirty="0" smtClean="0">
              <a:solidFill>
                <a:srgbClr val="FFFF00"/>
              </a:solidFill>
            </a:endParaRPr>
          </a:p>
          <a:p>
            <a:r>
              <a:rPr lang="en-US" sz="2000" b="1" dirty="0" smtClean="0">
                <a:solidFill>
                  <a:srgbClr val="FFFF00"/>
                </a:solidFill>
              </a:rPr>
              <a:t>2. Embrace your Natural Highs</a:t>
            </a:r>
            <a:endParaRPr lang="en-US" sz="2000" dirty="0" smtClean="0">
              <a:solidFill>
                <a:srgbClr val="FFFF00"/>
              </a:solidFill>
            </a:endParaRPr>
          </a:p>
          <a:p>
            <a:r>
              <a:rPr lang="en-US" sz="2000" b="1" dirty="0" smtClean="0">
                <a:solidFill>
                  <a:srgbClr val="FFFF00"/>
                </a:solidFill>
              </a:rPr>
              <a:t>3.</a:t>
            </a:r>
            <a:r>
              <a:rPr lang="en-US" sz="2000" dirty="0" smtClean="0">
                <a:solidFill>
                  <a:srgbClr val="FFFF00"/>
                </a:solidFill>
              </a:rPr>
              <a:t> </a:t>
            </a:r>
            <a:r>
              <a:rPr lang="en-US" sz="2000" b="1" dirty="0" smtClean="0">
                <a:solidFill>
                  <a:srgbClr val="FFFF00"/>
                </a:solidFill>
              </a:rPr>
              <a:t>Chart Your Sustainable Happiness Footprint</a:t>
            </a:r>
            <a:endParaRPr lang="en-US" sz="2000" dirty="0" smtClean="0">
              <a:solidFill>
                <a:srgbClr val="FFFF00"/>
              </a:solidFill>
            </a:endParaRPr>
          </a:p>
          <a:p>
            <a:r>
              <a:rPr lang="en-US" sz="2000" b="1" dirty="0" smtClean="0">
                <a:solidFill>
                  <a:srgbClr val="FFFF00"/>
                </a:solidFill>
              </a:rPr>
              <a:t>4. Create an Interdependence Map</a:t>
            </a:r>
            <a:endParaRPr lang="en-US" sz="2000" dirty="0" smtClean="0">
              <a:solidFill>
                <a:srgbClr val="FFFF00"/>
              </a:solidFill>
            </a:endParaRPr>
          </a:p>
          <a:p>
            <a:r>
              <a:rPr lang="en-US" sz="2000" b="1" dirty="0" smtClean="0">
                <a:solidFill>
                  <a:srgbClr val="FFFF00"/>
                </a:solidFill>
              </a:rPr>
              <a:t>5. Make Your Own "Happy List“</a:t>
            </a:r>
            <a:endParaRPr lang="tr-TR" sz="2000" b="1" dirty="0" smtClean="0">
              <a:solidFill>
                <a:srgbClr val="FFFF00"/>
              </a:solidFill>
            </a:endParaRPr>
          </a:p>
          <a:p>
            <a:endParaRPr lang="tr-TR" sz="2000" b="1" dirty="0" smtClean="0">
              <a:solidFill>
                <a:srgbClr val="FFFF00"/>
              </a:solidFill>
            </a:endParaRPr>
          </a:p>
          <a:p>
            <a:r>
              <a:rPr lang="tr-TR" sz="2400" dirty="0" smtClean="0"/>
              <a:t>HAYATTA VE İŞ HAYATINDA  “SÜRDÜRÜLEBİLİR BAŞARI VE MUTLULUK” NEDİR </a:t>
            </a:r>
            <a:r>
              <a:rPr lang="tr-TR" sz="3200" dirty="0" smtClean="0"/>
              <a:t>?</a:t>
            </a:r>
          </a:p>
          <a:p>
            <a:endParaRPr lang="tr-TR" sz="2000" dirty="0" smtClean="0"/>
          </a:p>
          <a:p>
            <a:endParaRPr lang="tr-TR" sz="2000" dirty="0" smtClean="0">
              <a:solidFill>
                <a:srgbClr val="FFFF00"/>
              </a:solidFill>
            </a:endParaRPr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7" name="Oval 6"/>
          <p:cNvSpPr/>
          <p:nvPr/>
        </p:nvSpPr>
        <p:spPr>
          <a:xfrm>
            <a:off x="395536" y="764704"/>
            <a:ext cx="576064" cy="3383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389120"/>
          </a:xfrm>
        </p:spPr>
        <p:txBody>
          <a:bodyPr>
            <a:normAutofit fontScale="25000" lnSpcReduction="20000"/>
          </a:bodyPr>
          <a:lstStyle/>
          <a:p>
            <a:endParaRPr lang="tr-TR" dirty="0" smtClean="0"/>
          </a:p>
          <a:p>
            <a:endParaRPr lang="tr-TR" sz="11200" dirty="0" smtClean="0"/>
          </a:p>
          <a:p>
            <a:endParaRPr lang="tr-TR" sz="11200" dirty="0" smtClean="0"/>
          </a:p>
          <a:p>
            <a:pPr>
              <a:buNone/>
            </a:pPr>
            <a:r>
              <a:rPr lang="tr-TR" sz="11200" dirty="0" smtClean="0">
                <a:solidFill>
                  <a:srgbClr val="FFFF00"/>
                </a:solidFill>
              </a:rPr>
              <a:t>WHAT IS THE “BASIC  HARDWARE” THAT IS REQUIRED FOR “HAPPINESS” AND “SUCCESS” ?</a:t>
            </a:r>
          </a:p>
          <a:p>
            <a:pPr>
              <a:buNone/>
            </a:pPr>
            <a:endParaRPr lang="tr-TR" sz="112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tr-TR" sz="11200" dirty="0" smtClean="0"/>
              <a:t>BAŞARI VE MUTLULUK İÇİN GEREKEN “TEMEL DONANIM” NASIL TANIMLANABİLİR?</a:t>
            </a:r>
          </a:p>
          <a:p>
            <a:pPr>
              <a:buNone/>
            </a:pPr>
            <a:endParaRPr lang="tr-TR" sz="11200" dirty="0" smtClean="0">
              <a:solidFill>
                <a:srgbClr val="FFFF00"/>
              </a:solidFill>
            </a:endParaRPr>
          </a:p>
          <a:p>
            <a:endParaRPr lang="tr-TR" dirty="0" smtClean="0">
              <a:solidFill>
                <a:srgbClr val="FFFF00"/>
              </a:solidFill>
            </a:endParaRPr>
          </a:p>
          <a:p>
            <a:endParaRPr lang="tr-TR" sz="5100" dirty="0" smtClean="0"/>
          </a:p>
          <a:p>
            <a:endParaRPr lang="tr-TR" sz="5100" dirty="0" smtClean="0"/>
          </a:p>
          <a:p>
            <a:endParaRPr lang="tr-TR" sz="5100" dirty="0" smtClean="0"/>
          </a:p>
          <a:p>
            <a:endParaRPr lang="tr-TR" sz="5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4389120"/>
          </a:xfrm>
        </p:spPr>
        <p:txBody>
          <a:bodyPr>
            <a:normAutofit lnSpcReduction="10000"/>
          </a:bodyPr>
          <a:lstStyle/>
          <a:p>
            <a:endParaRPr lang="tr-TR" sz="2800" dirty="0" smtClean="0"/>
          </a:p>
          <a:p>
            <a:r>
              <a:rPr lang="tr-TR" sz="2800" dirty="0" smtClean="0">
                <a:solidFill>
                  <a:srgbClr val="FFFF00"/>
                </a:solidFill>
              </a:rPr>
              <a:t>CAN WE REACH SOME CLUES BY ANALYSING </a:t>
            </a:r>
          </a:p>
          <a:p>
            <a:pPr>
              <a:buNone/>
            </a:pPr>
            <a:r>
              <a:rPr lang="tr-TR" sz="2800" dirty="0" smtClean="0">
                <a:solidFill>
                  <a:srgbClr val="FFFF00"/>
                </a:solidFill>
              </a:rPr>
              <a:t>	“SUCCESSFUL  EXAMPLES TO UNDERSTAND STRATEGIES  APPLIED ON THOSE ?</a:t>
            </a:r>
          </a:p>
          <a:p>
            <a:pPr>
              <a:buNone/>
            </a:pPr>
            <a:endParaRPr lang="tr-TR" sz="28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tr-TR" sz="2800" dirty="0" smtClean="0"/>
              <a:t>“BAŞARILI” OLARAK VERİLEBİLECEK ÖRNEKLER ÜZERİNDE YAPILAN ANALİZLER BU ÖRNEKLERDE UYGULANMIŞ BENZER STRATEJİLER KONUSUNDA BİZE  İP UÇLARI VEREBİLİR Mİ?</a:t>
            </a:r>
            <a:endParaRPr lang="tr-TR" sz="2800" dirty="0" smtClean="0">
              <a:solidFill>
                <a:srgbClr val="FFFF00"/>
              </a:solidFill>
            </a:endParaRPr>
          </a:p>
          <a:p>
            <a:endParaRPr lang="tr-T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6192688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tr-TR" sz="4600" dirty="0" smtClean="0"/>
              <a:t>?</a:t>
            </a:r>
          </a:p>
          <a:p>
            <a:pPr algn="ctr">
              <a:buNone/>
            </a:pPr>
            <a:r>
              <a:rPr lang="tr-TR" sz="4600" dirty="0" smtClean="0">
                <a:solidFill>
                  <a:srgbClr val="FFFF00"/>
                </a:solidFill>
              </a:rPr>
              <a:t>“SUCCESS &amp; HAPPINESS”   -   CAN WE DEFINE AN END STATE  SITUATION FOR “SUCCESS &amp; HAPPINESS”</a:t>
            </a:r>
          </a:p>
          <a:p>
            <a:pPr algn="ctr">
              <a:buNone/>
            </a:pPr>
            <a:endParaRPr lang="tr-TR" sz="4600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tr-TR" sz="4600" dirty="0" smtClean="0"/>
              <a:t>“BAŞARI VE MUTLULUK” “SONLANDIRILMIŞ – END STATE” BİR DURUM MUDUR</a:t>
            </a:r>
            <a:endParaRPr lang="tr-TR" sz="4600" dirty="0" smtClean="0">
              <a:solidFill>
                <a:srgbClr val="FFFF00"/>
              </a:solidFill>
            </a:endParaRPr>
          </a:p>
          <a:p>
            <a:pPr algn="ctr"/>
            <a:endParaRPr lang="tr-TR" sz="2800" dirty="0" smtClean="0">
              <a:solidFill>
                <a:srgbClr val="FFFF00"/>
              </a:solidFill>
            </a:endParaRPr>
          </a:p>
          <a:p>
            <a:endParaRPr lang="tr-TR" sz="2800" dirty="0" smtClean="0"/>
          </a:p>
          <a:p>
            <a:endParaRPr lang="tr-TR" sz="2800" dirty="0" smtClean="0"/>
          </a:p>
          <a:p>
            <a:endParaRPr lang="tr-TR" sz="2800" dirty="0" smtClean="0"/>
          </a:p>
          <a:p>
            <a:r>
              <a:rPr lang="tr-TR" sz="2800" dirty="0" smtClean="0"/>
              <a:t>“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7772400" cy="2679192"/>
          </a:xfrm>
        </p:spPr>
        <p:txBody>
          <a:bodyPr/>
          <a:lstStyle/>
          <a:p>
            <a:pPr algn="ctr"/>
            <a:r>
              <a:rPr lang="tr-TR" sz="4400" dirty="0" smtClean="0"/>
              <a:t/>
            </a:r>
            <a:br>
              <a:rPr lang="tr-TR" sz="4400" dirty="0" smtClean="0"/>
            </a:br>
            <a:r>
              <a:rPr lang="tr-TR" sz="4400" dirty="0" smtClean="0">
                <a:solidFill>
                  <a:srgbClr val="FFFF00"/>
                </a:solidFill>
              </a:rPr>
              <a:t>SUSTAINABLE SUCCESS &amp; HAPPINESS</a:t>
            </a:r>
            <a:br>
              <a:rPr lang="tr-TR" sz="4400" dirty="0" smtClean="0">
                <a:solidFill>
                  <a:srgbClr val="FFFF00"/>
                </a:solidFill>
              </a:rPr>
            </a:br>
            <a:r>
              <a:rPr lang="tr-TR" sz="4400" dirty="0" smtClean="0">
                <a:solidFill>
                  <a:schemeClr val="tx1"/>
                </a:solidFill>
              </a:rPr>
              <a:t> SÜRDÜRÜLEBİLİR BAŞARI VE MUTLULUK</a:t>
            </a:r>
            <a:endParaRPr lang="tr-TR" sz="4400" dirty="0">
              <a:solidFill>
                <a:srgbClr val="FFFF00"/>
              </a:solidFill>
            </a:endParaRP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539552" y="3284984"/>
            <a:ext cx="7772400" cy="2596544"/>
          </a:xfrm>
        </p:spPr>
        <p:txBody>
          <a:bodyPr>
            <a:normAutofit fontScale="92500"/>
          </a:bodyPr>
          <a:lstStyle/>
          <a:p>
            <a:pPr algn="ctr"/>
            <a:endParaRPr lang="tr-TR" sz="2400" b="1" dirty="0" smtClean="0"/>
          </a:p>
          <a:p>
            <a:pPr algn="ctr"/>
            <a:endParaRPr lang="tr-TR" sz="2400" b="1" dirty="0" smtClean="0"/>
          </a:p>
          <a:p>
            <a:pPr algn="ctr"/>
            <a:r>
              <a:rPr lang="tr-TR" sz="2400" b="1" dirty="0" smtClean="0">
                <a:solidFill>
                  <a:srgbClr val="FFFF00"/>
                </a:solidFill>
              </a:rPr>
              <a:t>“HAPPINESS &amp; SUCCESS”  -  JOURNEY OF A LIFETIME</a:t>
            </a:r>
            <a:r>
              <a:rPr lang="tr-TR" sz="2400" b="1" dirty="0" smtClean="0"/>
              <a:t>.</a:t>
            </a:r>
          </a:p>
          <a:p>
            <a:pPr algn="ctr"/>
            <a:endParaRPr lang="tr-TR" sz="2400" b="1" dirty="0" smtClean="0"/>
          </a:p>
          <a:p>
            <a:pPr algn="ctr"/>
            <a:r>
              <a:rPr lang="tr-TR" sz="2400" b="1" dirty="0" smtClean="0"/>
              <a:t>MUTLULUK VE BAŞARI ÖMÜR BOYU SÜRECEK BİR YOLCULUKTUR. BİR VARIŞ NOKTASI DEĞİLDİR</a:t>
            </a:r>
          </a:p>
          <a:p>
            <a:pPr algn="ctr"/>
            <a:endParaRPr lang="tr-T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20" name="Picture 4" descr="http://www.wnykarate.com/wp-content/uploads/2013/02/aikido-kanj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2684523" cy="5688632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3923928" y="1412776"/>
            <a:ext cx="386528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000" b="1" dirty="0" smtClean="0"/>
              <a:t>SI  VIS PACEM</a:t>
            </a:r>
          </a:p>
          <a:p>
            <a:r>
              <a:rPr lang="tr-TR" sz="4000" b="1" dirty="0" smtClean="0"/>
              <a:t>PARA BELLUM</a:t>
            </a:r>
            <a:endParaRPr lang="tr-T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515</TotalTime>
  <Words>261</Words>
  <Application>Microsoft Office PowerPoint</Application>
  <PresentationFormat>Ekran Gösterisi (4:3)</PresentationFormat>
  <Paragraphs>114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33</vt:i4>
      </vt:variant>
    </vt:vector>
  </HeadingPairs>
  <TitlesOfParts>
    <vt:vector size="34" baseType="lpstr">
      <vt:lpstr>Flow</vt:lpstr>
      <vt:lpstr>    THICK FACE BLACK HEART “Kalın – Siyah”  kuramı bağlamında  “İŞ HAYATINDA SÜRDÜRÜLEBİLİR BAŞARI”  eğitimi </vt:lpstr>
      <vt:lpstr>Slayt 2</vt:lpstr>
      <vt:lpstr>Dr. M. Tuğrul KIRMIZI - MARSHAN</vt:lpstr>
      <vt:lpstr>Slayt 4</vt:lpstr>
      <vt:lpstr>Slayt 5</vt:lpstr>
      <vt:lpstr>Slayt 6</vt:lpstr>
      <vt:lpstr>Slayt 7</vt:lpstr>
      <vt:lpstr> SUSTAINABLE SUCCESS &amp; HAPPINESS  SÜRDÜRÜLEBİLİR BAŞARI VE MUTLULUK</vt:lpstr>
      <vt:lpstr>Slayt 9</vt:lpstr>
      <vt:lpstr>Slayt 10</vt:lpstr>
      <vt:lpstr>Slayt 11</vt:lpstr>
      <vt:lpstr>SOCRATES VS GALILEO</vt:lpstr>
      <vt:lpstr>Slayt 13</vt:lpstr>
      <vt:lpstr> WARRIOR PHILOSOPHY SAVAŞÇI FELSEFESİ</vt:lpstr>
      <vt:lpstr>  ALL IS FARE IN LOVE AND WAR ??? SAVAŞÇI FELSEFEDE BAŞARIYA GÖTÜREN HER YOL MÜBAH GÖRÜLEBİLİR Mİ ?</vt:lpstr>
      <vt:lpstr> ONE MISSING SIGNATURE *** The Sword and Shield for People ***  TEK BİR EKSİK İMZA BÜTÜN BİR SOSYAL MUKAVELEYİ GEÇERSİZ KILAR MI?</vt:lpstr>
      <vt:lpstr>WARRIOR PHILOSOPHY</vt:lpstr>
      <vt:lpstr>Slayt 18</vt:lpstr>
      <vt:lpstr>WARRIOR PHILOSOPHY</vt:lpstr>
      <vt:lpstr>THICK BLACK THEORY</vt:lpstr>
      <vt:lpstr>Slayt 21</vt:lpstr>
      <vt:lpstr>Slayt 22</vt:lpstr>
      <vt:lpstr>Slayt 23</vt:lpstr>
      <vt:lpstr>Slayt 24</vt:lpstr>
      <vt:lpstr>FIFTH DISCIPLINE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THICK FACE BLACK HEART “Kalın – Siyah kuramı” bağlamında  “Müzakereci – Mukavele Danışmanı”  eğitimi </dc:title>
  <dc:creator>MARSHAN</dc:creator>
  <cp:lastModifiedBy>MARSHAN</cp:lastModifiedBy>
  <cp:revision>147</cp:revision>
  <dcterms:created xsi:type="dcterms:W3CDTF">2014-03-04T17:57:11Z</dcterms:created>
  <dcterms:modified xsi:type="dcterms:W3CDTF">2015-10-06T14:59:05Z</dcterms:modified>
</cp:coreProperties>
</file>